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DM Sans" pitchFamily="2" charset="77"/>
      <p:regular r:id="rId19"/>
      <p:bold r:id="rId20"/>
      <p:italic r:id="rId21"/>
      <p:boldItalic r:id="rId22"/>
    </p:embeddedFont>
    <p:embeddedFont>
      <p:font typeface="DM Sans Light" pitchFamily="2" charset="77"/>
      <p:regular r:id="rId23"/>
      <p:bold r:id="rId24"/>
      <p:italic r:id="rId25"/>
      <p:boldItalic r:id="rId26"/>
    </p:embeddedFont>
    <p:embeddedFont>
      <p:font typeface="DM Sans Medium" pitchFamily="2" charset="77"/>
      <p:regular r:id="rId27"/>
      <p:bold r:id="rId28"/>
      <p:italic r:id="rId29"/>
      <p:boldItalic r:id="rId30"/>
    </p:embeddedFont>
    <p:embeddedFont>
      <p:font typeface="DM Sans SemiBold" pitchFamily="2" charset="77"/>
      <p:regular r:id="rId31"/>
      <p:bold r:id="rId32"/>
      <p:italic r:id="rId33"/>
      <p:boldItalic r:id="rId34"/>
    </p:embeddedFont>
    <p:embeddedFont>
      <p:font typeface="Nunito Sans" pitchFamily="2" charset="77"/>
      <p:regular r:id="rId35"/>
      <p:bold r:id="rId36"/>
      <p:italic r:id="rId37"/>
      <p:boldItalic r:id="rId38"/>
    </p:embeddedFont>
    <p:embeddedFont>
      <p:font typeface="Nunito Sans SemiBold" panose="020F0502020204030204" pitchFamily="34" charset="0"/>
      <p:regular r:id="rId39"/>
      <p:bold r:id="rId40"/>
      <p:italic r:id="rId41"/>
      <p:boldItalic r:id="rId42"/>
    </p:embeddedFont>
    <p:embeddedFont>
      <p:font typeface="Ubuntu" panose="020B0504030602030204" pitchFamily="34" charset="0"/>
      <p:regular r:id="rId43"/>
      <p:bold r:id="rId44"/>
      <p:italic r:id="rId45"/>
      <p:boldItalic r:id="rId46"/>
    </p:embeddedFont>
    <p:embeddedFont>
      <p:font typeface="Ubuntu Medium" panose="020B050403060203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9"/>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font" Target="fonts/font28.fntdata"/><Relationship Id="rId47" Type="http://schemas.openxmlformats.org/officeDocument/2006/relationships/font" Target="fonts/font33.fntdata"/><Relationship Id="rId50" Type="http://schemas.openxmlformats.org/officeDocument/2006/relationships/font" Target="fonts/font3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font" Target="fonts/font15.fntdata"/><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45" Type="http://schemas.openxmlformats.org/officeDocument/2006/relationships/font" Target="fonts/font3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font" Target="fonts/font3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font" Target="fonts/font29.fntdata"/><Relationship Id="rId48" Type="http://schemas.openxmlformats.org/officeDocument/2006/relationships/font" Target="fonts/font3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46" Type="http://schemas.openxmlformats.org/officeDocument/2006/relationships/font" Target="fonts/font32.fntdata"/><Relationship Id="rId20" Type="http://schemas.openxmlformats.org/officeDocument/2006/relationships/font" Target="fonts/font6.fntdata"/><Relationship Id="rId41" Type="http://schemas.openxmlformats.org/officeDocument/2006/relationships/font" Target="fonts/font2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49" Type="http://schemas.openxmlformats.org/officeDocument/2006/relationships/font" Target="fonts/font3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0e4eeb38d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 name="Google Shape;63;g10e4eeb38d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e4eeb38d1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g10e4eeb38d1_0_1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fdc7364bb6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g2fdc7364bb6_0_14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f6910de2f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g10f6910de2f_0_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0e4eeb38d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 name="Google Shape;69;g10e4eeb38d1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a436769732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g2a436769732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0e4eeb38d1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g10e4eeb38d1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e4eeb38d1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g10e4eeb38d1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0e4eeb38d1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g10e4eeb38d1_0_5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fdc7364bb6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g2fdc7364bb6_0_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fdc7364bb6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g2fdc7364bb6_0_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fdc7364bb6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g2fdc7364bb6_0_1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700"/>
              <a:buFont typeface="Ubuntu Medium"/>
              <a:buNone/>
              <a:defRPr sz="4700">
                <a:latin typeface="Ubuntu Medium"/>
                <a:ea typeface="Ubuntu Medium"/>
                <a:cs typeface="Ubuntu Medium"/>
                <a:sym typeface="Ubuntu Medium"/>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12"/>
          <p:cNvPicPr preferRelativeResize="0"/>
          <p:nvPr/>
        </p:nvPicPr>
        <p:blipFill rotWithShape="1">
          <a:blip r:embed="rId2">
            <a:alphaModFix/>
          </a:blip>
          <a:srcRect/>
          <a:stretch/>
        </p:blipFill>
        <p:spPr>
          <a:xfrm>
            <a:off x="0" y="-100"/>
            <a:ext cx="9144000"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51"/>
        <p:cNvGrpSpPr/>
        <p:nvPr/>
      </p:nvGrpSpPr>
      <p:grpSpPr>
        <a:xfrm>
          <a:off x="0" y="0"/>
          <a:ext cx="0" cy="0"/>
          <a:chOff x="0" y="0"/>
          <a:chExt cx="0" cy="0"/>
        </a:xfrm>
      </p:grpSpPr>
      <p:sp>
        <p:nvSpPr>
          <p:cNvPr id="52" name="Google Shape;52;p13"/>
          <p:cNvSpPr txBox="1"/>
          <p:nvPr/>
        </p:nvSpPr>
        <p:spPr>
          <a:xfrm>
            <a:off x="355666" y="335710"/>
            <a:ext cx="12690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i="0" u="none" strike="noStrike" cap="none">
                <a:solidFill>
                  <a:srgbClr val="2C364B"/>
                </a:solidFill>
                <a:latin typeface="Nunito Sans SemiBold"/>
                <a:ea typeface="Nunito Sans SemiBold"/>
                <a:cs typeface="Nunito Sans SemiBold"/>
                <a:sym typeface="Nunito Sans SemiBold"/>
              </a:rPr>
              <a:t>Brand Guidelines</a:t>
            </a:r>
            <a:endParaRPr sz="1100" i="0" u="none" strike="noStrike" cap="none">
              <a:solidFill>
                <a:srgbClr val="2C364B"/>
              </a:solidFill>
              <a:latin typeface="Nunito Sans SemiBold"/>
              <a:ea typeface="Nunito Sans SemiBold"/>
              <a:cs typeface="Nunito Sans SemiBold"/>
              <a:sym typeface="Nunito Sans SemiBold"/>
            </a:endParaRPr>
          </a:p>
        </p:txBody>
      </p:sp>
      <p:pic>
        <p:nvPicPr>
          <p:cNvPr id="53" name="Google Shape;53;p13"/>
          <p:cNvPicPr preferRelativeResize="0"/>
          <p:nvPr/>
        </p:nvPicPr>
        <p:blipFill>
          <a:blip r:embed="rId2">
            <a:alphaModFix/>
          </a:blip>
          <a:stretch>
            <a:fillRect/>
          </a:stretch>
        </p:blipFill>
        <p:spPr>
          <a:xfrm>
            <a:off x="8654213" y="4696154"/>
            <a:ext cx="357188" cy="27860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4"/>
        <p:cNvGrpSpPr/>
        <p:nvPr/>
      </p:nvGrpSpPr>
      <p:grpSpPr>
        <a:xfrm>
          <a:off x="0" y="0"/>
          <a:ext cx="0" cy="0"/>
          <a:chOff x="0" y="0"/>
          <a:chExt cx="0" cy="0"/>
        </a:xfrm>
      </p:grpSpPr>
      <p:sp>
        <p:nvSpPr>
          <p:cNvPr id="55" name="Google Shape;55;p14"/>
          <p:cNvSpPr/>
          <p:nvPr/>
        </p:nvSpPr>
        <p:spPr>
          <a:xfrm>
            <a:off x="-59000" y="0"/>
            <a:ext cx="3204000" cy="5143500"/>
          </a:xfrm>
          <a:prstGeom prst="rect">
            <a:avLst/>
          </a:prstGeom>
          <a:gradFill>
            <a:gsLst>
              <a:gs pos="0">
                <a:srgbClr val="F1F8FF"/>
              </a:gs>
              <a:gs pos="100000">
                <a:srgbClr val="E2EFFF"/>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DM Sans"/>
              <a:ea typeface="DM Sans"/>
              <a:cs typeface="DM Sans"/>
              <a:sym typeface="DM Sans"/>
            </a:endParaRPr>
          </a:p>
        </p:txBody>
      </p:sp>
      <p:sp>
        <p:nvSpPr>
          <p:cNvPr id="56" name="Google Shape;56;p14"/>
          <p:cNvSpPr txBox="1"/>
          <p:nvPr/>
        </p:nvSpPr>
        <p:spPr>
          <a:xfrm>
            <a:off x="355666" y="335710"/>
            <a:ext cx="12690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i="0" u="none" strike="noStrike" cap="none">
                <a:solidFill>
                  <a:srgbClr val="182C3F"/>
                </a:solidFill>
                <a:latin typeface="DM Sans Medium"/>
                <a:ea typeface="DM Sans Medium"/>
                <a:cs typeface="DM Sans Medium"/>
                <a:sym typeface="DM Sans Medium"/>
              </a:rPr>
              <a:t>Brand Guidelines</a:t>
            </a:r>
            <a:endParaRPr sz="1100" i="0" u="none" strike="noStrike" cap="none">
              <a:solidFill>
                <a:srgbClr val="182C3F"/>
              </a:solidFill>
              <a:latin typeface="DM Sans Medium"/>
              <a:ea typeface="DM Sans Medium"/>
              <a:cs typeface="DM Sans Medium"/>
              <a:sym typeface="DM Sans Medium"/>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57"/>
        <p:cNvGrpSpPr/>
        <p:nvPr/>
      </p:nvGrpSpPr>
      <p:grpSpPr>
        <a:xfrm>
          <a:off x="0" y="0"/>
          <a:ext cx="0" cy="0"/>
          <a:chOff x="0" y="0"/>
          <a:chExt cx="0" cy="0"/>
        </a:xfrm>
      </p:grpSpPr>
      <p:sp>
        <p:nvSpPr>
          <p:cNvPr id="58" name="Google Shape;58;p15"/>
          <p:cNvSpPr>
            <a:spLocks noGrp="1"/>
          </p:cNvSpPr>
          <p:nvPr>
            <p:ph type="pic" idx="2"/>
          </p:nvPr>
        </p:nvSpPr>
        <p:spPr>
          <a:xfrm>
            <a:off x="2628900" y="2917031"/>
            <a:ext cx="1538400" cy="792900"/>
          </a:xfrm>
          <a:prstGeom prst="rect">
            <a:avLst/>
          </a:prstGeom>
          <a:solidFill>
            <a:srgbClr val="F2F2F2"/>
          </a:solidFill>
          <a:ln>
            <a:noFill/>
          </a:ln>
        </p:spPr>
      </p:sp>
      <p:sp>
        <p:nvSpPr>
          <p:cNvPr id="59" name="Google Shape;59;p15"/>
          <p:cNvSpPr>
            <a:spLocks noGrp="1"/>
          </p:cNvSpPr>
          <p:nvPr>
            <p:ph type="pic" idx="3"/>
          </p:nvPr>
        </p:nvSpPr>
        <p:spPr>
          <a:xfrm>
            <a:off x="4811316" y="2917031"/>
            <a:ext cx="1538400" cy="792900"/>
          </a:xfrm>
          <a:prstGeom prst="rect">
            <a:avLst/>
          </a:prstGeom>
          <a:solidFill>
            <a:srgbClr val="F2F2F2"/>
          </a:solidFill>
          <a:ln>
            <a:noFill/>
          </a:ln>
        </p:spPr>
      </p:sp>
      <p:sp>
        <p:nvSpPr>
          <p:cNvPr id="60" name="Google Shape;60;p15"/>
          <p:cNvSpPr>
            <a:spLocks noGrp="1"/>
          </p:cNvSpPr>
          <p:nvPr>
            <p:ph type="pic" idx="4"/>
          </p:nvPr>
        </p:nvSpPr>
        <p:spPr>
          <a:xfrm>
            <a:off x="6987779" y="2917030"/>
            <a:ext cx="1538400" cy="792900"/>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1pPr>
            <a:lvl2pPr lvl="1">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2pPr>
            <a:lvl3pPr lvl="2">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3pPr>
            <a:lvl4pPr lvl="3">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4pPr>
            <a:lvl5pPr lvl="4">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5pPr>
            <a:lvl6pPr lvl="5">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6pPr>
            <a:lvl7pPr lvl="6">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7pPr>
            <a:lvl8pPr lvl="7">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8pPr>
            <a:lvl9pPr lvl="8">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Ubuntu"/>
              <a:buChar char="●"/>
              <a:defRPr sz="1800">
                <a:solidFill>
                  <a:schemeClr val="dk2"/>
                </a:solidFill>
                <a:latin typeface="Ubuntu"/>
                <a:ea typeface="Ubuntu"/>
                <a:cs typeface="Ubuntu"/>
                <a:sym typeface="Ubuntu"/>
              </a:defRPr>
            </a:lvl1pPr>
            <a:lvl2pPr marL="914400" lvl="1" indent="-317500">
              <a:lnSpc>
                <a:spcPct val="115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2pPr>
            <a:lvl3pPr marL="1371600" lvl="2" indent="-317500">
              <a:lnSpc>
                <a:spcPct val="115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3pPr>
            <a:lvl4pPr marL="1828800" lvl="3" indent="-317500">
              <a:lnSpc>
                <a:spcPct val="115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4pPr>
            <a:lvl5pPr marL="2286000" lvl="4" indent="-317500">
              <a:lnSpc>
                <a:spcPct val="115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5pPr>
            <a:lvl6pPr marL="2743200" lvl="5" indent="-317500">
              <a:lnSpc>
                <a:spcPct val="115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6pPr>
            <a:lvl7pPr marL="3200400" lvl="6" indent="-317500">
              <a:lnSpc>
                <a:spcPct val="115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7pPr>
            <a:lvl8pPr marL="3657600" lvl="7" indent="-317500">
              <a:lnSpc>
                <a:spcPct val="115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8pPr>
            <a:lvl9pPr marL="4114800" lvl="8" indent="-317500">
              <a:lnSpc>
                <a:spcPct val="115000"/>
              </a:lnSpc>
              <a:spcBef>
                <a:spcPts val="0"/>
              </a:spcBef>
              <a:spcAft>
                <a:spcPts val="0"/>
              </a:spcAft>
              <a:buClr>
                <a:schemeClr val="dk2"/>
              </a:buClr>
              <a:buSzPts val="1400"/>
              <a:buFont typeface="Ubuntu"/>
              <a:buChar char="■"/>
              <a:defRPr>
                <a:solidFill>
                  <a:schemeClr val="dk2"/>
                </a:solidFill>
                <a:latin typeface="Ubuntu"/>
                <a:ea typeface="Ubuntu"/>
                <a:cs typeface="Ubuntu"/>
                <a:sym typeface="Ubuntu"/>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fonts.google.com/specimen/DM+San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6"/>
          <p:cNvSpPr txBox="1"/>
          <p:nvPr/>
        </p:nvSpPr>
        <p:spPr>
          <a:xfrm>
            <a:off x="1515025" y="1626125"/>
            <a:ext cx="6495300" cy="762000"/>
          </a:xfrm>
          <a:prstGeom prst="rect">
            <a:avLst/>
          </a:prstGeom>
          <a:noFill/>
          <a:ln>
            <a:noFill/>
          </a:ln>
        </p:spPr>
        <p:txBody>
          <a:bodyPr spcFirstLastPara="1" wrap="square" lIns="68575" tIns="34275" rIns="68575" bIns="34275" anchor="t" anchorCtr="0">
            <a:spAutoFit/>
          </a:bodyPr>
          <a:lstStyle/>
          <a:p>
            <a:pPr marL="0" marR="0" lvl="0" indent="0" algn="ctr" rtl="0">
              <a:lnSpc>
                <a:spcPct val="90000"/>
              </a:lnSpc>
              <a:spcBef>
                <a:spcPts val="0"/>
              </a:spcBef>
              <a:spcAft>
                <a:spcPts val="0"/>
              </a:spcAft>
              <a:buClr>
                <a:srgbClr val="000000"/>
              </a:buClr>
              <a:buSzPts val="8600"/>
              <a:buFont typeface="Arial"/>
              <a:buNone/>
            </a:pPr>
            <a:r>
              <a:rPr lang="en" sz="5000" i="0" u="none" strike="noStrike" cap="none">
                <a:solidFill>
                  <a:srgbClr val="182C3F"/>
                </a:solidFill>
                <a:latin typeface="DM Sans Medium"/>
                <a:ea typeface="DM Sans Medium"/>
                <a:cs typeface="DM Sans Medium"/>
                <a:sym typeface="DM Sans Medium"/>
              </a:rPr>
              <a:t>Brand</a:t>
            </a:r>
            <a:r>
              <a:rPr lang="en" sz="5000">
                <a:solidFill>
                  <a:srgbClr val="182C3F"/>
                </a:solidFill>
                <a:latin typeface="DM Sans Medium"/>
                <a:ea typeface="DM Sans Medium"/>
                <a:cs typeface="DM Sans Medium"/>
                <a:sym typeface="DM Sans Medium"/>
              </a:rPr>
              <a:t> Guidelines</a:t>
            </a:r>
            <a:endParaRPr sz="5000">
              <a:solidFill>
                <a:srgbClr val="182C3F"/>
              </a:solidFill>
              <a:latin typeface="DM Sans Medium"/>
              <a:ea typeface="DM Sans Medium"/>
              <a:cs typeface="DM Sans Medium"/>
              <a:sym typeface="DM Sans Medium"/>
            </a:endParaRPr>
          </a:p>
        </p:txBody>
      </p:sp>
      <p:pic>
        <p:nvPicPr>
          <p:cNvPr id="66" name="Google Shape;66;p16"/>
          <p:cNvPicPr preferRelativeResize="0"/>
          <p:nvPr/>
        </p:nvPicPr>
        <p:blipFill rotWithShape="1">
          <a:blip r:embed="rId3">
            <a:alphaModFix/>
          </a:blip>
          <a:srcRect b="4770"/>
          <a:stretch/>
        </p:blipFill>
        <p:spPr>
          <a:xfrm>
            <a:off x="3865600" y="544125"/>
            <a:ext cx="1412800" cy="908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p:nvPr/>
        </p:nvSpPr>
        <p:spPr>
          <a:xfrm>
            <a:off x="330025" y="668450"/>
            <a:ext cx="25620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800">
                <a:solidFill>
                  <a:srgbClr val="282828"/>
                </a:solidFill>
                <a:latin typeface="DM Sans SemiBold"/>
                <a:ea typeface="DM Sans SemiBold"/>
                <a:cs typeface="DM Sans SemiBold"/>
                <a:sym typeface="DM Sans SemiBold"/>
              </a:rPr>
              <a:t>Primary Typography</a:t>
            </a:r>
            <a:endParaRPr sz="1800" i="0" u="none" strike="noStrike" cap="none">
              <a:solidFill>
                <a:srgbClr val="282828"/>
              </a:solidFill>
              <a:latin typeface="DM Sans SemiBold"/>
              <a:ea typeface="DM Sans SemiBold"/>
              <a:cs typeface="DM Sans SemiBold"/>
              <a:sym typeface="DM Sans SemiBold"/>
            </a:endParaRPr>
          </a:p>
        </p:txBody>
      </p:sp>
      <p:sp>
        <p:nvSpPr>
          <p:cNvPr id="202" name="Google Shape;202;p25"/>
          <p:cNvSpPr txBox="1"/>
          <p:nvPr/>
        </p:nvSpPr>
        <p:spPr>
          <a:xfrm>
            <a:off x="3553532" y="1705971"/>
            <a:ext cx="1793100" cy="315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600">
                <a:solidFill>
                  <a:srgbClr val="282828"/>
                </a:solidFill>
                <a:latin typeface="DM Sans"/>
                <a:ea typeface="DM Sans"/>
                <a:cs typeface="DM Sans"/>
                <a:sym typeface="DM Sans"/>
              </a:rPr>
              <a:t>Aeonik</a:t>
            </a:r>
            <a:endParaRPr sz="1300" i="0" u="none" strike="noStrike" cap="none">
              <a:solidFill>
                <a:srgbClr val="282828"/>
              </a:solidFill>
              <a:latin typeface="DM Sans"/>
              <a:ea typeface="DM Sans"/>
              <a:cs typeface="DM Sans"/>
              <a:sym typeface="DM Sans"/>
            </a:endParaRPr>
          </a:p>
        </p:txBody>
      </p:sp>
      <p:sp>
        <p:nvSpPr>
          <p:cNvPr id="203" name="Google Shape;203;p25"/>
          <p:cNvSpPr txBox="1"/>
          <p:nvPr/>
        </p:nvSpPr>
        <p:spPr>
          <a:xfrm>
            <a:off x="3542774" y="4653263"/>
            <a:ext cx="36570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700">
                <a:solidFill>
                  <a:srgbClr val="182C3F"/>
                </a:solidFill>
                <a:latin typeface="Nunito Sans"/>
                <a:ea typeface="Nunito Sans"/>
                <a:cs typeface="Nunito Sans"/>
                <a:sym typeface="Nunito Sans"/>
              </a:rPr>
              <a:t>Designed by Mark Bloom and Joe Leadbeater</a:t>
            </a:r>
            <a:endParaRPr sz="800" i="0" u="none" strike="noStrike" cap="none">
              <a:solidFill>
                <a:srgbClr val="182C3F"/>
              </a:solidFill>
              <a:latin typeface="Nunito Sans"/>
              <a:ea typeface="Nunito Sans"/>
              <a:cs typeface="Nunito Sans"/>
              <a:sym typeface="Nunito Sans"/>
            </a:endParaRPr>
          </a:p>
        </p:txBody>
      </p:sp>
      <p:sp>
        <p:nvSpPr>
          <p:cNvPr id="204" name="Google Shape;204;p25"/>
          <p:cNvSpPr txBox="1"/>
          <p:nvPr/>
        </p:nvSpPr>
        <p:spPr>
          <a:xfrm>
            <a:off x="3542779" y="4341650"/>
            <a:ext cx="28740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a:latin typeface="Ubuntu Medium"/>
                <a:ea typeface="Ubuntu Medium"/>
                <a:cs typeface="Ubuntu Medium"/>
                <a:sym typeface="Ubuntu Medium"/>
              </a:rPr>
              <a:t>Download Here</a:t>
            </a:r>
            <a:r>
              <a:rPr lang="en" sz="1100">
                <a:solidFill>
                  <a:srgbClr val="182C3F"/>
                </a:solidFill>
                <a:latin typeface="Ubuntu Medium"/>
                <a:ea typeface="Ubuntu Medium"/>
                <a:cs typeface="Ubuntu Medium"/>
                <a:sym typeface="Ubuntu Medium"/>
              </a:rPr>
              <a:t> (NEED FILES)</a:t>
            </a:r>
            <a:endParaRPr sz="1100" i="0" u="none" strike="noStrike" cap="none">
              <a:solidFill>
                <a:srgbClr val="182C3F"/>
              </a:solidFill>
              <a:latin typeface="Ubuntu Medium"/>
              <a:ea typeface="Ubuntu Medium"/>
              <a:cs typeface="Ubuntu Medium"/>
              <a:sym typeface="Ubuntu Medium"/>
            </a:endParaRPr>
          </a:p>
        </p:txBody>
      </p:sp>
      <p:sp>
        <p:nvSpPr>
          <p:cNvPr id="205" name="Google Shape;205;p25"/>
          <p:cNvSpPr txBox="1"/>
          <p:nvPr/>
        </p:nvSpPr>
        <p:spPr>
          <a:xfrm>
            <a:off x="3542775" y="2017600"/>
            <a:ext cx="1912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900">
                <a:solidFill>
                  <a:srgbClr val="282828"/>
                </a:solidFill>
                <a:latin typeface="DM Sans"/>
                <a:ea typeface="DM Sans"/>
                <a:cs typeface="DM Sans"/>
                <a:sym typeface="DM Sans"/>
              </a:rPr>
              <a:t>Our primary font is Aeonik. Use medium weight for headings, Normal weight for body text. </a:t>
            </a:r>
            <a:endParaRPr sz="900" i="0" u="none" strike="noStrike" cap="none">
              <a:solidFill>
                <a:srgbClr val="282828"/>
              </a:solidFill>
              <a:latin typeface="DM Sans"/>
              <a:ea typeface="DM Sans"/>
              <a:cs typeface="DM Sans"/>
              <a:sym typeface="DM Sans"/>
            </a:endParaRPr>
          </a:p>
        </p:txBody>
      </p:sp>
      <p:cxnSp>
        <p:nvCxnSpPr>
          <p:cNvPr id="206" name="Google Shape;206;p25"/>
          <p:cNvCxnSpPr/>
          <p:nvPr/>
        </p:nvCxnSpPr>
        <p:spPr>
          <a:xfrm>
            <a:off x="3627881" y="4230043"/>
            <a:ext cx="5119200" cy="0"/>
          </a:xfrm>
          <a:prstGeom prst="straightConnector1">
            <a:avLst/>
          </a:prstGeom>
          <a:noFill/>
          <a:ln w="9525" cap="flat" cmpd="sng">
            <a:solidFill>
              <a:srgbClr val="2C364B"/>
            </a:solidFill>
            <a:prstDash val="solid"/>
            <a:miter lim="800000"/>
            <a:headEnd type="none" w="sm" len="sm"/>
            <a:tailEnd type="none" w="sm" len="sm"/>
          </a:ln>
        </p:spPr>
      </p:cxnSp>
      <p:sp>
        <p:nvSpPr>
          <p:cNvPr id="207" name="Google Shape;207;p25"/>
          <p:cNvSpPr txBox="1"/>
          <p:nvPr/>
        </p:nvSpPr>
        <p:spPr>
          <a:xfrm>
            <a:off x="330025" y="1080488"/>
            <a:ext cx="2320800" cy="1369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000">
                <a:solidFill>
                  <a:srgbClr val="182C3F"/>
                </a:solidFill>
                <a:latin typeface="DM Sans"/>
                <a:ea typeface="DM Sans"/>
                <a:cs typeface="DM Sans"/>
                <a:sym typeface="DM Sans"/>
              </a:rPr>
              <a:t>Typography is an important part of The RiverMeadow Logo system. </a:t>
            </a:r>
            <a:endParaRPr sz="1000">
              <a:solidFill>
                <a:srgbClr val="182C3F"/>
              </a:solidFill>
              <a:latin typeface="DM Sans"/>
              <a:ea typeface="DM Sans"/>
              <a:cs typeface="DM Sans"/>
              <a:sym typeface="DM Sans"/>
            </a:endParaRPr>
          </a:p>
          <a:p>
            <a:pPr marL="0" lvl="0" indent="0" algn="l" rtl="0">
              <a:spcBef>
                <a:spcPts val="0"/>
              </a:spcBef>
              <a:spcAft>
                <a:spcPts val="0"/>
              </a:spcAft>
              <a:buNone/>
            </a:pPr>
            <a:endParaRPr sz="1000">
              <a:solidFill>
                <a:srgbClr val="182C3F"/>
              </a:solidFill>
              <a:latin typeface="DM Sans"/>
              <a:ea typeface="DM Sans"/>
              <a:cs typeface="DM Sans"/>
              <a:sym typeface="DM Sans"/>
            </a:endParaRPr>
          </a:p>
          <a:p>
            <a:pPr marL="0" lvl="0" indent="0" algn="l" rtl="0">
              <a:spcBef>
                <a:spcPts val="0"/>
              </a:spcBef>
              <a:spcAft>
                <a:spcPts val="0"/>
              </a:spcAft>
              <a:buNone/>
            </a:pPr>
            <a:r>
              <a:rPr lang="en" sz="1000">
                <a:solidFill>
                  <a:srgbClr val="182C3F"/>
                </a:solidFill>
                <a:latin typeface="DM Sans"/>
                <a:ea typeface="DM Sans"/>
                <a:cs typeface="DM Sans"/>
                <a:sym typeface="DM Sans"/>
              </a:rPr>
              <a:t>Consistent use of typefaces in all RiverMeadow communications will demonstrate RiverMeadow’s commitment to consistency and professionalism.</a:t>
            </a:r>
            <a:endParaRPr sz="1000">
              <a:solidFill>
                <a:srgbClr val="182C3F"/>
              </a:solidFill>
              <a:latin typeface="DM Sans"/>
              <a:ea typeface="DM Sans"/>
              <a:cs typeface="DM Sans"/>
              <a:sym typeface="DM Sans"/>
            </a:endParaRPr>
          </a:p>
        </p:txBody>
      </p:sp>
      <p:pic>
        <p:nvPicPr>
          <p:cNvPr id="208" name="Google Shape;208;p25"/>
          <p:cNvPicPr preferRelativeResize="0"/>
          <p:nvPr/>
        </p:nvPicPr>
        <p:blipFill rotWithShape="1">
          <a:blip r:embed="rId3">
            <a:alphaModFix/>
          </a:blip>
          <a:srcRect l="99" r="109"/>
          <a:stretch/>
        </p:blipFill>
        <p:spPr>
          <a:xfrm>
            <a:off x="5919325" y="1344800"/>
            <a:ext cx="2365801" cy="173848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txBox="1"/>
          <p:nvPr/>
        </p:nvSpPr>
        <p:spPr>
          <a:xfrm>
            <a:off x="330019" y="668456"/>
            <a:ext cx="27447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800">
                <a:solidFill>
                  <a:srgbClr val="282828"/>
                </a:solidFill>
                <a:latin typeface="DM Sans SemiBold"/>
                <a:ea typeface="DM Sans SemiBold"/>
                <a:cs typeface="DM Sans SemiBold"/>
                <a:sym typeface="DM Sans SemiBold"/>
              </a:rPr>
              <a:t>Secondary Typography</a:t>
            </a:r>
            <a:endParaRPr sz="1800" i="0" u="none" strike="noStrike" cap="none">
              <a:solidFill>
                <a:srgbClr val="282828"/>
              </a:solidFill>
              <a:latin typeface="DM Sans SemiBold"/>
              <a:ea typeface="DM Sans SemiBold"/>
              <a:cs typeface="DM Sans SemiBold"/>
              <a:sym typeface="DM Sans SemiBold"/>
            </a:endParaRPr>
          </a:p>
        </p:txBody>
      </p:sp>
      <p:sp>
        <p:nvSpPr>
          <p:cNvPr id="214" name="Google Shape;214;p26"/>
          <p:cNvSpPr txBox="1"/>
          <p:nvPr/>
        </p:nvSpPr>
        <p:spPr>
          <a:xfrm>
            <a:off x="330025" y="1014638"/>
            <a:ext cx="2320800" cy="7542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000">
                <a:solidFill>
                  <a:srgbClr val="282828"/>
                </a:solidFill>
                <a:latin typeface="DM Sans"/>
                <a:ea typeface="DM Sans"/>
                <a:cs typeface="DM Sans"/>
                <a:sym typeface="DM Sans"/>
              </a:rPr>
              <a:t>The secondary typography may be used in cases where the primary font is unavailable. Examples include Google Slides and Docs.</a:t>
            </a:r>
            <a:endParaRPr sz="1000">
              <a:solidFill>
                <a:srgbClr val="282828"/>
              </a:solidFill>
              <a:latin typeface="DM Sans"/>
              <a:ea typeface="DM Sans"/>
              <a:cs typeface="DM Sans"/>
              <a:sym typeface="DM Sans"/>
            </a:endParaRPr>
          </a:p>
        </p:txBody>
      </p:sp>
      <p:sp>
        <p:nvSpPr>
          <p:cNvPr id="215" name="Google Shape;215;p26"/>
          <p:cNvSpPr txBox="1"/>
          <p:nvPr/>
        </p:nvSpPr>
        <p:spPr>
          <a:xfrm>
            <a:off x="3548157" y="1636721"/>
            <a:ext cx="1793100" cy="315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600">
                <a:solidFill>
                  <a:srgbClr val="282828"/>
                </a:solidFill>
                <a:latin typeface="DM Sans"/>
                <a:ea typeface="DM Sans"/>
                <a:cs typeface="DM Sans"/>
                <a:sym typeface="DM Sans"/>
              </a:rPr>
              <a:t>DM Sans</a:t>
            </a:r>
            <a:endParaRPr sz="1300" i="0" u="none" strike="noStrike" cap="none">
              <a:solidFill>
                <a:srgbClr val="282828"/>
              </a:solidFill>
              <a:latin typeface="DM Sans"/>
              <a:ea typeface="DM Sans"/>
              <a:cs typeface="DM Sans"/>
              <a:sym typeface="DM Sans"/>
            </a:endParaRPr>
          </a:p>
        </p:txBody>
      </p:sp>
      <p:sp>
        <p:nvSpPr>
          <p:cNvPr id="216" name="Google Shape;216;p26"/>
          <p:cNvSpPr txBox="1"/>
          <p:nvPr/>
        </p:nvSpPr>
        <p:spPr>
          <a:xfrm>
            <a:off x="5741399" y="796781"/>
            <a:ext cx="3235800" cy="2378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5000" b="1">
                <a:solidFill>
                  <a:srgbClr val="182C3F"/>
                </a:solidFill>
                <a:latin typeface="DM Sans"/>
                <a:ea typeface="DM Sans"/>
                <a:cs typeface="DM Sans"/>
                <a:sym typeface="DM Sans"/>
              </a:rPr>
              <a:t>Ag</a:t>
            </a:r>
            <a:endParaRPr sz="15000" b="1" i="0" u="none" strike="noStrike" cap="none">
              <a:solidFill>
                <a:srgbClr val="182C3F"/>
              </a:solidFill>
              <a:latin typeface="DM Sans"/>
              <a:ea typeface="DM Sans"/>
              <a:cs typeface="DM Sans"/>
              <a:sym typeface="DM Sans"/>
            </a:endParaRPr>
          </a:p>
        </p:txBody>
      </p:sp>
      <p:sp>
        <p:nvSpPr>
          <p:cNvPr id="217" name="Google Shape;217;p26"/>
          <p:cNvSpPr txBox="1"/>
          <p:nvPr/>
        </p:nvSpPr>
        <p:spPr>
          <a:xfrm>
            <a:off x="3542774" y="4653263"/>
            <a:ext cx="36570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700">
                <a:solidFill>
                  <a:srgbClr val="182C3F"/>
                </a:solidFill>
                <a:latin typeface="Nunito Sans"/>
                <a:ea typeface="Nunito Sans"/>
                <a:cs typeface="Nunito Sans"/>
                <a:sym typeface="Nunito Sans"/>
              </a:rPr>
              <a:t>Designed by Colophon Foundry</a:t>
            </a:r>
            <a:endParaRPr sz="800" i="0" u="none" strike="noStrike" cap="none">
              <a:solidFill>
                <a:srgbClr val="182C3F"/>
              </a:solidFill>
              <a:latin typeface="Nunito Sans"/>
              <a:ea typeface="Nunito Sans"/>
              <a:cs typeface="Nunito Sans"/>
              <a:sym typeface="Nunito Sans"/>
            </a:endParaRPr>
          </a:p>
        </p:txBody>
      </p:sp>
      <p:sp>
        <p:nvSpPr>
          <p:cNvPr id="218" name="Google Shape;218;p26"/>
          <p:cNvSpPr txBox="1"/>
          <p:nvPr/>
        </p:nvSpPr>
        <p:spPr>
          <a:xfrm>
            <a:off x="3542769" y="4341646"/>
            <a:ext cx="1793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u="sng">
                <a:solidFill>
                  <a:srgbClr val="182C3F"/>
                </a:solidFill>
                <a:latin typeface="Ubuntu Medium"/>
                <a:ea typeface="Ubuntu Medium"/>
                <a:cs typeface="Ubuntu Medium"/>
                <a:sym typeface="Ubuntu Medium"/>
                <a:hlinkClick r:id="rId3">
                  <a:extLst>
                    <a:ext uri="{A12FA001-AC4F-418D-AE19-62706E023703}">
                      <ahyp:hlinkClr xmlns:ahyp="http://schemas.microsoft.com/office/drawing/2018/hyperlinkcolor" val="tx"/>
                    </a:ext>
                  </a:extLst>
                </a:hlinkClick>
              </a:rPr>
              <a:t>Download Here</a:t>
            </a:r>
            <a:endParaRPr sz="1100" i="0" u="none" strike="noStrike" cap="none">
              <a:solidFill>
                <a:srgbClr val="182C3F"/>
              </a:solidFill>
              <a:latin typeface="Ubuntu Medium"/>
              <a:ea typeface="Ubuntu Medium"/>
              <a:cs typeface="Ubuntu Medium"/>
              <a:sym typeface="Ubuntu Medium"/>
            </a:endParaRPr>
          </a:p>
        </p:txBody>
      </p:sp>
      <p:sp>
        <p:nvSpPr>
          <p:cNvPr id="219" name="Google Shape;219;p26"/>
          <p:cNvSpPr txBox="1"/>
          <p:nvPr/>
        </p:nvSpPr>
        <p:spPr>
          <a:xfrm>
            <a:off x="3537400" y="1948338"/>
            <a:ext cx="1735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900">
                <a:solidFill>
                  <a:srgbClr val="282828"/>
                </a:solidFill>
                <a:latin typeface="DM Sans"/>
                <a:ea typeface="DM Sans"/>
                <a:cs typeface="DM Sans"/>
                <a:sym typeface="DM Sans"/>
              </a:rPr>
              <a:t>Our secondary font is DM Sans. Use semi-bold for headings, Normal weight for body text. </a:t>
            </a:r>
            <a:endParaRPr sz="900" i="0" u="none" strike="noStrike" cap="none">
              <a:solidFill>
                <a:srgbClr val="282828"/>
              </a:solidFill>
              <a:latin typeface="DM Sans"/>
              <a:ea typeface="DM Sans"/>
              <a:cs typeface="DM Sans"/>
              <a:sym typeface="DM Sans"/>
            </a:endParaRPr>
          </a:p>
        </p:txBody>
      </p:sp>
      <p:cxnSp>
        <p:nvCxnSpPr>
          <p:cNvPr id="220" name="Google Shape;220;p26"/>
          <p:cNvCxnSpPr/>
          <p:nvPr/>
        </p:nvCxnSpPr>
        <p:spPr>
          <a:xfrm>
            <a:off x="3627881" y="4230043"/>
            <a:ext cx="5119200" cy="0"/>
          </a:xfrm>
          <a:prstGeom prst="straightConnector1">
            <a:avLst/>
          </a:prstGeom>
          <a:noFill/>
          <a:ln w="9525" cap="flat" cmpd="sng">
            <a:solidFill>
              <a:srgbClr val="2C364B"/>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1F8FF"/>
            </a:gs>
            <a:gs pos="100000">
              <a:srgbClr val="E2EFFF"/>
            </a:gs>
          </a:gsLst>
          <a:lin ang="5400012" scaled="0"/>
        </a:gradFill>
        <a:effectLst/>
      </p:bgPr>
    </p:bg>
    <p:spTree>
      <p:nvGrpSpPr>
        <p:cNvPr id="1" name="Shape 224"/>
        <p:cNvGrpSpPr/>
        <p:nvPr/>
      </p:nvGrpSpPr>
      <p:grpSpPr>
        <a:xfrm>
          <a:off x="0" y="0"/>
          <a:ext cx="0" cy="0"/>
          <a:chOff x="0" y="0"/>
          <a:chExt cx="0" cy="0"/>
        </a:xfrm>
      </p:grpSpPr>
      <p:sp>
        <p:nvSpPr>
          <p:cNvPr id="225" name="Google Shape;225;p27"/>
          <p:cNvSpPr txBox="1"/>
          <p:nvPr/>
        </p:nvSpPr>
        <p:spPr>
          <a:xfrm>
            <a:off x="1649092" y="605175"/>
            <a:ext cx="5845800" cy="992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8600"/>
              <a:buFont typeface="Arial"/>
              <a:buNone/>
            </a:pPr>
            <a:r>
              <a:rPr lang="en" sz="6000" i="0" u="none" strike="noStrike" cap="none">
                <a:solidFill>
                  <a:srgbClr val="182C3F"/>
                </a:solidFill>
                <a:latin typeface="DM Sans Medium"/>
                <a:ea typeface="DM Sans Medium"/>
                <a:cs typeface="DM Sans Medium"/>
                <a:sym typeface="DM Sans Medium"/>
              </a:rPr>
              <a:t>Thank You</a:t>
            </a:r>
            <a:endParaRPr sz="6000" i="0" u="none" strike="noStrike" cap="none">
              <a:solidFill>
                <a:srgbClr val="182C3F"/>
              </a:solidFill>
              <a:latin typeface="DM Sans Medium"/>
              <a:ea typeface="DM Sans Medium"/>
              <a:cs typeface="DM Sans Medium"/>
              <a:sym typeface="DM Sans Medium"/>
            </a:endParaRPr>
          </a:p>
        </p:txBody>
      </p:sp>
      <p:sp>
        <p:nvSpPr>
          <p:cNvPr id="226" name="Google Shape;226;p27"/>
          <p:cNvSpPr txBox="1"/>
          <p:nvPr/>
        </p:nvSpPr>
        <p:spPr>
          <a:xfrm>
            <a:off x="2267701" y="1597875"/>
            <a:ext cx="4608600" cy="466500"/>
          </a:xfrm>
          <a:prstGeom prst="rect">
            <a:avLst/>
          </a:prstGeom>
          <a:noFill/>
          <a:ln>
            <a:noFill/>
          </a:ln>
        </p:spPr>
        <p:txBody>
          <a:bodyPr spcFirstLastPara="1" wrap="square" lIns="68575" tIns="34275" rIns="68575" bIns="34275" anchor="t" anchorCtr="0">
            <a:spAutoFit/>
          </a:bodyPr>
          <a:lstStyle/>
          <a:p>
            <a:pPr marL="0" marR="0" lvl="0" indent="0" algn="ctr" rtl="0">
              <a:lnSpc>
                <a:spcPct val="115000"/>
              </a:lnSpc>
              <a:spcBef>
                <a:spcPts val="0"/>
              </a:spcBef>
              <a:spcAft>
                <a:spcPts val="0"/>
              </a:spcAft>
              <a:buNone/>
            </a:pPr>
            <a:r>
              <a:rPr lang="en" sz="1200">
                <a:solidFill>
                  <a:srgbClr val="182C3F"/>
                </a:solidFill>
                <a:latin typeface="DM Sans"/>
                <a:ea typeface="DM Sans"/>
                <a:cs typeface="DM Sans"/>
                <a:sym typeface="DM Sans"/>
              </a:rPr>
              <a:t>If you have further questions regarding this brand guide, please contact Jill Hourani, VP Marketing:  jhourani@rivermeadow.com</a:t>
            </a:r>
            <a:endParaRPr sz="1600" i="0" u="none" strike="noStrike" cap="none">
              <a:solidFill>
                <a:srgbClr val="182C3F"/>
              </a:solidFill>
              <a:latin typeface="DM Sans"/>
              <a:ea typeface="DM Sans"/>
              <a:cs typeface="DM Sans"/>
              <a:sym typeface="DM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p17"/>
          <p:cNvSpPr txBox="1"/>
          <p:nvPr/>
        </p:nvSpPr>
        <p:spPr>
          <a:xfrm>
            <a:off x="330019" y="668447"/>
            <a:ext cx="23721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800">
                <a:solidFill>
                  <a:srgbClr val="182C3F"/>
                </a:solidFill>
                <a:latin typeface="DM Sans SemiBold"/>
                <a:ea typeface="DM Sans SemiBold"/>
                <a:cs typeface="DM Sans SemiBold"/>
                <a:sym typeface="DM Sans SemiBold"/>
              </a:rPr>
              <a:t>Primary Logo</a:t>
            </a:r>
            <a:endParaRPr sz="1800" i="0" u="none" strike="noStrike" cap="none">
              <a:solidFill>
                <a:srgbClr val="182C3F"/>
              </a:solidFill>
              <a:latin typeface="DM Sans SemiBold"/>
              <a:ea typeface="DM Sans SemiBold"/>
              <a:cs typeface="DM Sans SemiBold"/>
              <a:sym typeface="DM Sans SemiBold"/>
            </a:endParaRPr>
          </a:p>
        </p:txBody>
      </p:sp>
      <p:sp>
        <p:nvSpPr>
          <p:cNvPr id="72" name="Google Shape;72;p17"/>
          <p:cNvSpPr txBox="1"/>
          <p:nvPr/>
        </p:nvSpPr>
        <p:spPr>
          <a:xfrm>
            <a:off x="330025" y="1014650"/>
            <a:ext cx="2320800" cy="3450600"/>
          </a:xfrm>
          <a:prstGeom prst="rect">
            <a:avLst/>
          </a:prstGeom>
          <a:noFill/>
          <a:ln>
            <a:noFill/>
          </a:ln>
        </p:spPr>
        <p:txBody>
          <a:bodyPr spcFirstLastPara="1" wrap="square" lIns="68575" tIns="68575" rIns="68575" bIns="68575" anchor="t" anchorCtr="0">
            <a:spAutoFit/>
          </a:bodyPr>
          <a:lstStyle/>
          <a:p>
            <a:pPr marL="0" lvl="0" indent="0" algn="l" rtl="0">
              <a:lnSpc>
                <a:spcPct val="115000"/>
              </a:lnSpc>
              <a:spcBef>
                <a:spcPts val="0"/>
              </a:spcBef>
              <a:spcAft>
                <a:spcPts val="0"/>
              </a:spcAft>
              <a:buNone/>
            </a:pPr>
            <a:r>
              <a:rPr lang="en" sz="1000">
                <a:solidFill>
                  <a:srgbClr val="182C3F"/>
                </a:solidFill>
                <a:latin typeface="DM Sans"/>
                <a:ea typeface="DM Sans"/>
                <a:cs typeface="DM Sans"/>
                <a:sym typeface="DM Sans"/>
              </a:rPr>
              <a:t>The following examples show proper usage of the RiverMeadow logo  in full color.</a:t>
            </a:r>
            <a:endParaRPr sz="1000">
              <a:solidFill>
                <a:srgbClr val="182C3F"/>
              </a:solidFill>
              <a:latin typeface="DM Sans"/>
              <a:ea typeface="DM Sans"/>
              <a:cs typeface="DM Sans"/>
              <a:sym typeface="DM Sans"/>
            </a:endParaRPr>
          </a:p>
          <a:p>
            <a:pPr marL="0" lvl="0" indent="0" algn="l" rtl="0">
              <a:lnSpc>
                <a:spcPct val="115000"/>
              </a:lnSpc>
              <a:spcBef>
                <a:spcPts val="700"/>
              </a:spcBef>
              <a:spcAft>
                <a:spcPts val="0"/>
              </a:spcAft>
              <a:buNone/>
            </a:pPr>
            <a:r>
              <a:rPr lang="en" sz="1000">
                <a:solidFill>
                  <a:srgbClr val="182C3F"/>
                </a:solidFill>
                <a:latin typeface="DM Sans"/>
                <a:ea typeface="DM Sans"/>
                <a:cs typeface="DM Sans"/>
                <a:sym typeface="DM Sans"/>
              </a:rPr>
              <a:t>The RiverMeadow Logo can not be redrawn or recreated from separate graphic and type elements. Reproduction of the RiverMeadow Logo can only be achieved by using the official master artwork files. </a:t>
            </a:r>
            <a:endParaRPr sz="1000">
              <a:solidFill>
                <a:srgbClr val="182C3F"/>
              </a:solidFill>
              <a:latin typeface="DM Sans"/>
              <a:ea typeface="DM Sans"/>
              <a:cs typeface="DM Sans"/>
              <a:sym typeface="DM Sans"/>
            </a:endParaRPr>
          </a:p>
          <a:p>
            <a:pPr marL="0" lvl="0" indent="0" algn="l" rtl="0">
              <a:spcBef>
                <a:spcPts val="700"/>
              </a:spcBef>
              <a:spcAft>
                <a:spcPts val="0"/>
              </a:spcAft>
              <a:buNone/>
            </a:pPr>
            <a:r>
              <a:rPr lang="en" sz="1000">
                <a:solidFill>
                  <a:srgbClr val="182C3F"/>
                </a:solidFill>
                <a:latin typeface="DM Sans"/>
                <a:ea typeface="DM Sans"/>
                <a:cs typeface="DM Sans"/>
                <a:sym typeface="DM Sans"/>
              </a:rPr>
              <a:t>The full-color RiverMeadow Logo will always appear on white background. The RiverMeadow Logo must appear at least once on all communication media. </a:t>
            </a:r>
            <a:endParaRPr sz="1000">
              <a:solidFill>
                <a:srgbClr val="182C3F"/>
              </a:solidFill>
              <a:latin typeface="DM Sans"/>
              <a:ea typeface="DM Sans"/>
              <a:cs typeface="DM Sans"/>
              <a:sym typeface="DM Sans"/>
            </a:endParaRPr>
          </a:p>
          <a:p>
            <a:pPr marL="0" lvl="0" indent="0" algn="l" rtl="0">
              <a:spcBef>
                <a:spcPts val="0"/>
              </a:spcBef>
              <a:spcAft>
                <a:spcPts val="0"/>
              </a:spcAft>
              <a:buNone/>
            </a:pPr>
            <a:endParaRPr sz="1000">
              <a:solidFill>
                <a:srgbClr val="182C3F"/>
              </a:solidFill>
              <a:latin typeface="DM Sans"/>
              <a:ea typeface="DM Sans"/>
              <a:cs typeface="DM Sans"/>
              <a:sym typeface="DM Sans"/>
            </a:endParaRPr>
          </a:p>
          <a:p>
            <a:pPr marL="0" lvl="0" indent="0" algn="l" rtl="0">
              <a:spcBef>
                <a:spcPts val="0"/>
              </a:spcBef>
              <a:spcAft>
                <a:spcPts val="0"/>
              </a:spcAft>
              <a:buNone/>
            </a:pPr>
            <a:r>
              <a:rPr lang="en" sz="1000">
                <a:solidFill>
                  <a:srgbClr val="182C3F"/>
                </a:solidFill>
                <a:latin typeface="DM Sans"/>
                <a:ea typeface="DM Sans"/>
                <a:cs typeface="DM Sans"/>
                <a:sym typeface="DM Sans"/>
              </a:rPr>
              <a:t>Changes to the RiverMeadow Logo are not allowed (e.g., graphic effects, shadows, inner-glows or other graphic elements). </a:t>
            </a:r>
            <a:endParaRPr sz="1000">
              <a:solidFill>
                <a:srgbClr val="182C3F"/>
              </a:solidFill>
              <a:latin typeface="DM Sans"/>
              <a:ea typeface="DM Sans"/>
              <a:cs typeface="DM Sans"/>
              <a:sym typeface="DM Sans"/>
            </a:endParaRPr>
          </a:p>
        </p:txBody>
      </p:sp>
      <p:sp>
        <p:nvSpPr>
          <p:cNvPr id="73" name="Google Shape;73;p17"/>
          <p:cNvSpPr txBox="1"/>
          <p:nvPr/>
        </p:nvSpPr>
        <p:spPr>
          <a:xfrm>
            <a:off x="3914825" y="3897203"/>
            <a:ext cx="2372100" cy="269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300">
                <a:solidFill>
                  <a:srgbClr val="2C364B"/>
                </a:solidFill>
                <a:latin typeface="DM Sans SemiBold"/>
                <a:ea typeface="DM Sans SemiBold"/>
                <a:cs typeface="DM Sans SemiBold"/>
                <a:sym typeface="DM Sans SemiBold"/>
              </a:rPr>
              <a:t>Without tagline</a:t>
            </a:r>
            <a:endParaRPr sz="100" i="0" u="none" strike="noStrike" cap="none">
              <a:solidFill>
                <a:srgbClr val="2C364B"/>
              </a:solidFill>
              <a:latin typeface="DM Sans SemiBold"/>
              <a:ea typeface="DM Sans SemiBold"/>
              <a:cs typeface="DM Sans SemiBold"/>
              <a:sym typeface="DM Sans SemiBold"/>
            </a:endParaRPr>
          </a:p>
        </p:txBody>
      </p:sp>
      <p:sp>
        <p:nvSpPr>
          <p:cNvPr id="74" name="Google Shape;74;p17"/>
          <p:cNvSpPr txBox="1"/>
          <p:nvPr/>
        </p:nvSpPr>
        <p:spPr>
          <a:xfrm>
            <a:off x="3914825" y="4105553"/>
            <a:ext cx="3247200" cy="7542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000">
                <a:solidFill>
                  <a:srgbClr val="2C2F31"/>
                </a:solidFill>
                <a:latin typeface="DM Sans"/>
                <a:ea typeface="DM Sans"/>
                <a:cs typeface="DM Sans"/>
                <a:sym typeface="DM Sans"/>
              </a:rPr>
              <a:t>This treatment should be used when the logo placement is too small for the tagline to be legible, or when the available vertical space does not allow for it.</a:t>
            </a:r>
            <a:endParaRPr sz="1000">
              <a:solidFill>
                <a:srgbClr val="2C2F31"/>
              </a:solidFill>
              <a:latin typeface="DM Sans"/>
              <a:ea typeface="DM Sans"/>
              <a:cs typeface="DM Sans"/>
              <a:sym typeface="DM Sans"/>
            </a:endParaRPr>
          </a:p>
        </p:txBody>
      </p:sp>
      <p:sp>
        <p:nvSpPr>
          <p:cNvPr id="75" name="Google Shape;75;p17"/>
          <p:cNvSpPr txBox="1"/>
          <p:nvPr/>
        </p:nvSpPr>
        <p:spPr>
          <a:xfrm>
            <a:off x="3914831" y="1726103"/>
            <a:ext cx="2372100" cy="269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300">
                <a:solidFill>
                  <a:srgbClr val="2C364B"/>
                </a:solidFill>
                <a:latin typeface="DM Sans SemiBold"/>
                <a:ea typeface="DM Sans SemiBold"/>
                <a:cs typeface="DM Sans SemiBold"/>
                <a:sym typeface="DM Sans SemiBold"/>
              </a:rPr>
              <a:t>With tagline</a:t>
            </a:r>
            <a:endParaRPr sz="100" i="0" u="none" strike="noStrike" cap="none">
              <a:solidFill>
                <a:srgbClr val="2C364B"/>
              </a:solidFill>
              <a:latin typeface="DM Sans SemiBold"/>
              <a:ea typeface="DM Sans SemiBold"/>
              <a:cs typeface="DM Sans SemiBold"/>
              <a:sym typeface="DM Sans SemiBold"/>
            </a:endParaRPr>
          </a:p>
        </p:txBody>
      </p:sp>
      <p:sp>
        <p:nvSpPr>
          <p:cNvPr id="76" name="Google Shape;76;p17"/>
          <p:cNvSpPr txBox="1"/>
          <p:nvPr/>
        </p:nvSpPr>
        <p:spPr>
          <a:xfrm>
            <a:off x="3914831" y="1934453"/>
            <a:ext cx="3247200" cy="4464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000">
                <a:solidFill>
                  <a:srgbClr val="2C2F31"/>
                </a:solidFill>
                <a:latin typeface="DM Sans"/>
                <a:ea typeface="DM Sans"/>
                <a:cs typeface="DM Sans"/>
                <a:sym typeface="DM Sans"/>
              </a:rPr>
              <a:t>Whenever possible, use the treatment of the RiverMeadow logo that includes the tagline</a:t>
            </a:r>
            <a:endParaRPr sz="1000">
              <a:solidFill>
                <a:srgbClr val="2C2F31"/>
              </a:solidFill>
              <a:latin typeface="DM Sans"/>
              <a:ea typeface="DM Sans"/>
              <a:cs typeface="DM Sans"/>
              <a:sym typeface="DM Sans"/>
            </a:endParaRPr>
          </a:p>
        </p:txBody>
      </p:sp>
      <p:cxnSp>
        <p:nvCxnSpPr>
          <p:cNvPr id="77" name="Google Shape;77;p17"/>
          <p:cNvCxnSpPr/>
          <p:nvPr/>
        </p:nvCxnSpPr>
        <p:spPr>
          <a:xfrm>
            <a:off x="418594" y="4642805"/>
            <a:ext cx="1650300" cy="0"/>
          </a:xfrm>
          <a:prstGeom prst="straightConnector1">
            <a:avLst/>
          </a:prstGeom>
          <a:noFill/>
          <a:ln w="9525" cap="flat" cmpd="sng">
            <a:solidFill>
              <a:srgbClr val="182C3F"/>
            </a:solidFill>
            <a:prstDash val="solid"/>
            <a:miter lim="800000"/>
            <a:headEnd type="none" w="sm" len="sm"/>
            <a:tailEnd type="none" w="sm" len="sm"/>
          </a:ln>
        </p:spPr>
      </p:cxnSp>
      <p:sp>
        <p:nvSpPr>
          <p:cNvPr id="78" name="Google Shape;78;p17"/>
          <p:cNvSpPr txBox="1"/>
          <p:nvPr/>
        </p:nvSpPr>
        <p:spPr>
          <a:xfrm>
            <a:off x="355669" y="4706381"/>
            <a:ext cx="1870500" cy="4311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100">
                <a:latin typeface="DM Sans SemiBold"/>
                <a:ea typeface="DM Sans SemiBold"/>
                <a:cs typeface="DM Sans SemiBold"/>
                <a:sym typeface="DM Sans SemiBold"/>
              </a:rPr>
              <a:t>Click here for logo folder </a:t>
            </a:r>
            <a:r>
              <a:rPr lang="en" sz="800" i="1">
                <a:latin typeface="DM Sans Light"/>
                <a:ea typeface="DM Sans Light"/>
                <a:cs typeface="DM Sans Light"/>
                <a:sym typeface="DM Sans Light"/>
              </a:rPr>
              <a:t>(link coming soon)</a:t>
            </a:r>
            <a:endParaRPr sz="800" i="1" u="sng">
              <a:solidFill>
                <a:srgbClr val="182C3F"/>
              </a:solidFill>
              <a:latin typeface="DM Sans Light"/>
              <a:ea typeface="DM Sans Light"/>
              <a:cs typeface="DM Sans Light"/>
              <a:sym typeface="DM Sans Light"/>
            </a:endParaRPr>
          </a:p>
        </p:txBody>
      </p:sp>
      <p:pic>
        <p:nvPicPr>
          <p:cNvPr id="79" name="Google Shape;79;p17"/>
          <p:cNvPicPr preferRelativeResize="0"/>
          <p:nvPr/>
        </p:nvPicPr>
        <p:blipFill>
          <a:blip r:embed="rId3">
            <a:alphaModFix/>
          </a:blip>
          <a:stretch>
            <a:fillRect/>
          </a:stretch>
        </p:blipFill>
        <p:spPr>
          <a:xfrm>
            <a:off x="3966525" y="447648"/>
            <a:ext cx="1650300" cy="1113958"/>
          </a:xfrm>
          <a:prstGeom prst="rect">
            <a:avLst/>
          </a:prstGeom>
          <a:noFill/>
          <a:ln>
            <a:noFill/>
          </a:ln>
        </p:spPr>
      </p:pic>
      <p:pic>
        <p:nvPicPr>
          <p:cNvPr id="80" name="Google Shape;80;p17"/>
          <p:cNvPicPr preferRelativeResize="0"/>
          <p:nvPr/>
        </p:nvPicPr>
        <p:blipFill rotWithShape="1">
          <a:blip r:embed="rId3">
            <a:alphaModFix/>
          </a:blip>
          <a:srcRect b="23053"/>
          <a:stretch/>
        </p:blipFill>
        <p:spPr>
          <a:xfrm>
            <a:off x="3966525" y="2844116"/>
            <a:ext cx="1650300" cy="8571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p:nvPr/>
        </p:nvSpPr>
        <p:spPr>
          <a:xfrm>
            <a:off x="330019" y="656897"/>
            <a:ext cx="23721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800">
                <a:solidFill>
                  <a:srgbClr val="182C3F"/>
                </a:solidFill>
                <a:latin typeface="DM Sans SemiBold"/>
                <a:ea typeface="DM Sans SemiBold"/>
                <a:cs typeface="DM Sans SemiBold"/>
                <a:sym typeface="DM Sans SemiBold"/>
              </a:rPr>
              <a:t>Secondary Layout</a:t>
            </a:r>
            <a:endParaRPr sz="1800" i="0" u="none" strike="noStrike" cap="none">
              <a:solidFill>
                <a:srgbClr val="182C3F"/>
              </a:solidFill>
              <a:latin typeface="DM Sans SemiBold"/>
              <a:ea typeface="DM Sans SemiBold"/>
              <a:cs typeface="DM Sans SemiBold"/>
              <a:sym typeface="DM Sans SemiBold"/>
            </a:endParaRPr>
          </a:p>
        </p:txBody>
      </p:sp>
      <p:sp>
        <p:nvSpPr>
          <p:cNvPr id="86" name="Google Shape;86;p18"/>
          <p:cNvSpPr txBox="1"/>
          <p:nvPr/>
        </p:nvSpPr>
        <p:spPr>
          <a:xfrm>
            <a:off x="355675" y="1003100"/>
            <a:ext cx="2320800" cy="7542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000">
                <a:solidFill>
                  <a:srgbClr val="182C3F"/>
                </a:solidFill>
                <a:latin typeface="DM Sans"/>
                <a:ea typeface="DM Sans"/>
                <a:cs typeface="DM Sans"/>
                <a:sym typeface="DM Sans"/>
              </a:rPr>
              <a:t>In situations where the available space prohibits the use of the primary logo, the secondary, horizontal layout may be used.</a:t>
            </a:r>
            <a:endParaRPr sz="1000">
              <a:solidFill>
                <a:srgbClr val="182C3F"/>
              </a:solidFill>
              <a:latin typeface="DM Sans"/>
              <a:ea typeface="DM Sans"/>
              <a:cs typeface="DM Sans"/>
              <a:sym typeface="DM Sans"/>
            </a:endParaRPr>
          </a:p>
        </p:txBody>
      </p:sp>
      <p:cxnSp>
        <p:nvCxnSpPr>
          <p:cNvPr id="87" name="Google Shape;87;p18"/>
          <p:cNvCxnSpPr/>
          <p:nvPr/>
        </p:nvCxnSpPr>
        <p:spPr>
          <a:xfrm>
            <a:off x="418594" y="4642805"/>
            <a:ext cx="1650300" cy="0"/>
          </a:xfrm>
          <a:prstGeom prst="straightConnector1">
            <a:avLst/>
          </a:prstGeom>
          <a:noFill/>
          <a:ln w="9525" cap="flat" cmpd="sng">
            <a:solidFill>
              <a:srgbClr val="182C3F"/>
            </a:solidFill>
            <a:prstDash val="solid"/>
            <a:miter lim="800000"/>
            <a:headEnd type="none" w="sm" len="sm"/>
            <a:tailEnd type="none" w="sm" len="sm"/>
          </a:ln>
        </p:spPr>
      </p:cxnSp>
      <p:pic>
        <p:nvPicPr>
          <p:cNvPr id="88" name="Google Shape;88;p18"/>
          <p:cNvPicPr preferRelativeResize="0"/>
          <p:nvPr/>
        </p:nvPicPr>
        <p:blipFill>
          <a:blip r:embed="rId3">
            <a:alphaModFix/>
          </a:blip>
          <a:stretch>
            <a:fillRect/>
          </a:stretch>
        </p:blipFill>
        <p:spPr>
          <a:xfrm>
            <a:off x="3570000" y="1833500"/>
            <a:ext cx="5086350" cy="1257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9"/>
          <p:cNvSpPr txBox="1"/>
          <p:nvPr/>
        </p:nvSpPr>
        <p:spPr>
          <a:xfrm>
            <a:off x="330019" y="668447"/>
            <a:ext cx="23721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800">
                <a:solidFill>
                  <a:srgbClr val="182C3F"/>
                </a:solidFill>
                <a:latin typeface="DM Sans SemiBold"/>
                <a:ea typeface="DM Sans SemiBold"/>
                <a:cs typeface="DM Sans SemiBold"/>
                <a:sym typeface="DM Sans SemiBold"/>
              </a:rPr>
              <a:t>Secondary Color Treatments</a:t>
            </a:r>
            <a:endParaRPr sz="100" i="0" u="none" strike="noStrike" cap="none">
              <a:solidFill>
                <a:srgbClr val="182C3F"/>
              </a:solidFill>
              <a:latin typeface="DM Sans SemiBold"/>
              <a:ea typeface="DM Sans SemiBold"/>
              <a:cs typeface="DM Sans SemiBold"/>
              <a:sym typeface="DM Sans SemiBold"/>
            </a:endParaRPr>
          </a:p>
        </p:txBody>
      </p:sp>
      <p:sp>
        <p:nvSpPr>
          <p:cNvPr id="94" name="Google Shape;94;p19"/>
          <p:cNvSpPr txBox="1"/>
          <p:nvPr/>
        </p:nvSpPr>
        <p:spPr>
          <a:xfrm>
            <a:off x="355669" y="1342456"/>
            <a:ext cx="2320800" cy="2601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000">
                <a:solidFill>
                  <a:srgbClr val="182C3F"/>
                </a:solidFill>
                <a:latin typeface="DM Sans"/>
                <a:ea typeface="DM Sans"/>
                <a:cs typeface="DM Sans"/>
                <a:sym typeface="DM Sans"/>
              </a:rPr>
              <a:t>The following examples show proper usage of the RiverMeadow Logo in secondary color treatments.</a:t>
            </a:r>
            <a:endParaRPr sz="1000">
              <a:solidFill>
                <a:srgbClr val="182C3F"/>
              </a:solidFill>
              <a:latin typeface="DM Sans"/>
              <a:ea typeface="DM Sans"/>
              <a:cs typeface="DM Sans"/>
              <a:sym typeface="DM Sans"/>
            </a:endParaRPr>
          </a:p>
          <a:p>
            <a:pPr marL="0" lvl="0" indent="0" algn="l" rtl="0">
              <a:spcBef>
                <a:spcPts val="0"/>
              </a:spcBef>
              <a:spcAft>
                <a:spcPts val="0"/>
              </a:spcAft>
              <a:buNone/>
            </a:pPr>
            <a:endParaRPr sz="1000">
              <a:solidFill>
                <a:srgbClr val="182C3F"/>
              </a:solidFill>
              <a:latin typeface="DM Sans"/>
              <a:ea typeface="DM Sans"/>
              <a:cs typeface="DM Sans"/>
              <a:sym typeface="DM Sans"/>
            </a:endParaRPr>
          </a:p>
          <a:p>
            <a:pPr marL="0" lvl="0" indent="0" algn="l" rtl="0">
              <a:spcBef>
                <a:spcPts val="0"/>
              </a:spcBef>
              <a:spcAft>
                <a:spcPts val="0"/>
              </a:spcAft>
              <a:buNone/>
            </a:pPr>
            <a:r>
              <a:rPr lang="en" sz="1000">
                <a:solidFill>
                  <a:srgbClr val="182C3F"/>
                </a:solidFill>
                <a:latin typeface="DM Sans"/>
                <a:ea typeface="DM Sans"/>
                <a:cs typeface="DM Sans"/>
                <a:sym typeface="DM Sans"/>
              </a:rPr>
              <a:t>It is essential that the RiverMeadow Logo be placed on the correct background. When placing the RiverMeadow Logo against darker backgrounds, the Logo should be light.</a:t>
            </a:r>
            <a:endParaRPr sz="1000">
              <a:solidFill>
                <a:srgbClr val="182C3F"/>
              </a:solidFill>
              <a:latin typeface="DM Sans"/>
              <a:ea typeface="DM Sans"/>
              <a:cs typeface="DM Sans"/>
              <a:sym typeface="DM Sans"/>
            </a:endParaRPr>
          </a:p>
          <a:p>
            <a:pPr marL="0" lvl="0" indent="0" algn="l" rtl="0">
              <a:spcBef>
                <a:spcPts val="0"/>
              </a:spcBef>
              <a:spcAft>
                <a:spcPts val="0"/>
              </a:spcAft>
              <a:buNone/>
            </a:pPr>
            <a:endParaRPr sz="1000">
              <a:solidFill>
                <a:srgbClr val="182C3F"/>
              </a:solidFill>
              <a:latin typeface="DM Sans"/>
              <a:ea typeface="DM Sans"/>
              <a:cs typeface="DM Sans"/>
              <a:sym typeface="DM Sans"/>
            </a:endParaRPr>
          </a:p>
          <a:p>
            <a:pPr marL="0" lvl="0" indent="0" algn="l" rtl="0">
              <a:spcBef>
                <a:spcPts val="0"/>
              </a:spcBef>
              <a:spcAft>
                <a:spcPts val="0"/>
              </a:spcAft>
              <a:buNone/>
            </a:pPr>
            <a:r>
              <a:rPr lang="en" sz="1000">
                <a:solidFill>
                  <a:srgbClr val="182C3F"/>
                </a:solidFill>
                <a:latin typeface="DM Sans"/>
                <a:ea typeface="DM Sans"/>
                <a:cs typeface="DM Sans"/>
                <a:sym typeface="DM Sans"/>
              </a:rPr>
              <a:t>In situations where the logo must be printed in one-color, or where portions of the primary or light logos are illegible, the white or dark logo may be used.</a:t>
            </a:r>
            <a:endParaRPr sz="1000">
              <a:solidFill>
                <a:srgbClr val="182C3F"/>
              </a:solidFill>
              <a:latin typeface="DM Sans"/>
              <a:ea typeface="DM Sans"/>
              <a:cs typeface="DM Sans"/>
              <a:sym typeface="DM Sans"/>
            </a:endParaRPr>
          </a:p>
        </p:txBody>
      </p:sp>
      <p:cxnSp>
        <p:nvCxnSpPr>
          <p:cNvPr id="95" name="Google Shape;95;p19"/>
          <p:cNvCxnSpPr/>
          <p:nvPr/>
        </p:nvCxnSpPr>
        <p:spPr>
          <a:xfrm>
            <a:off x="418594" y="4642805"/>
            <a:ext cx="1650300" cy="0"/>
          </a:xfrm>
          <a:prstGeom prst="straightConnector1">
            <a:avLst/>
          </a:prstGeom>
          <a:noFill/>
          <a:ln w="9525" cap="flat" cmpd="sng">
            <a:solidFill>
              <a:srgbClr val="182C3F"/>
            </a:solidFill>
            <a:prstDash val="solid"/>
            <a:miter lim="800000"/>
            <a:headEnd type="none" w="sm" len="sm"/>
            <a:tailEnd type="none" w="sm" len="sm"/>
          </a:ln>
        </p:spPr>
      </p:cxnSp>
      <p:pic>
        <p:nvPicPr>
          <p:cNvPr id="96" name="Google Shape;96;p19"/>
          <p:cNvPicPr preferRelativeResize="0"/>
          <p:nvPr/>
        </p:nvPicPr>
        <p:blipFill rotWithShape="1">
          <a:blip r:embed="rId3">
            <a:alphaModFix/>
          </a:blip>
          <a:srcRect r="10"/>
          <a:stretch/>
        </p:blipFill>
        <p:spPr>
          <a:xfrm>
            <a:off x="6208190" y="774075"/>
            <a:ext cx="2392500" cy="1612200"/>
          </a:xfrm>
          <a:prstGeom prst="roundRect">
            <a:avLst>
              <a:gd name="adj" fmla="val 16667"/>
            </a:avLst>
          </a:prstGeom>
          <a:noFill/>
          <a:ln>
            <a:noFill/>
          </a:ln>
        </p:spPr>
      </p:pic>
      <p:pic>
        <p:nvPicPr>
          <p:cNvPr id="97" name="Google Shape;97;p19"/>
          <p:cNvPicPr preferRelativeResize="0"/>
          <p:nvPr/>
        </p:nvPicPr>
        <p:blipFill rotWithShape="1">
          <a:blip r:embed="rId4">
            <a:alphaModFix/>
          </a:blip>
          <a:srcRect r="10"/>
          <a:stretch/>
        </p:blipFill>
        <p:spPr>
          <a:xfrm>
            <a:off x="3456000" y="774075"/>
            <a:ext cx="2392500" cy="1612200"/>
          </a:xfrm>
          <a:prstGeom prst="roundRect">
            <a:avLst>
              <a:gd name="adj" fmla="val 16667"/>
            </a:avLst>
          </a:prstGeom>
          <a:noFill/>
          <a:ln>
            <a:noFill/>
          </a:ln>
        </p:spPr>
      </p:pic>
      <p:sp>
        <p:nvSpPr>
          <p:cNvPr id="98" name="Google Shape;98;p19"/>
          <p:cNvSpPr txBox="1"/>
          <p:nvPr/>
        </p:nvSpPr>
        <p:spPr>
          <a:xfrm>
            <a:off x="3388556" y="449878"/>
            <a:ext cx="2372100" cy="269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300">
                <a:solidFill>
                  <a:srgbClr val="182C3F"/>
                </a:solidFill>
                <a:latin typeface="DM Sans SemiBold"/>
                <a:ea typeface="DM Sans SemiBold"/>
                <a:cs typeface="DM Sans SemiBold"/>
                <a:sym typeface="DM Sans SemiBold"/>
              </a:rPr>
              <a:t>RiverMeadow Light</a:t>
            </a:r>
            <a:endParaRPr sz="100" i="0" u="none" strike="noStrike" cap="none">
              <a:solidFill>
                <a:srgbClr val="182C3F"/>
              </a:solidFill>
              <a:latin typeface="DM Sans SemiBold"/>
              <a:ea typeface="DM Sans SemiBold"/>
              <a:cs typeface="DM Sans SemiBold"/>
              <a:sym typeface="DM Sans SemiBold"/>
            </a:endParaRPr>
          </a:p>
        </p:txBody>
      </p:sp>
      <p:sp>
        <p:nvSpPr>
          <p:cNvPr id="99" name="Google Shape;99;p19"/>
          <p:cNvSpPr txBox="1"/>
          <p:nvPr/>
        </p:nvSpPr>
        <p:spPr>
          <a:xfrm>
            <a:off x="6142574" y="449875"/>
            <a:ext cx="2754000" cy="269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300">
                <a:solidFill>
                  <a:srgbClr val="182C3F"/>
                </a:solidFill>
                <a:latin typeface="DM Sans SemiBold"/>
                <a:ea typeface="DM Sans SemiBold"/>
                <a:cs typeface="DM Sans SemiBold"/>
                <a:sym typeface="DM Sans SemiBold"/>
              </a:rPr>
              <a:t>RiverMeadow One-Color White</a:t>
            </a:r>
            <a:endParaRPr sz="100" i="0" u="none" strike="noStrike" cap="none">
              <a:solidFill>
                <a:srgbClr val="182C3F"/>
              </a:solidFill>
              <a:latin typeface="DM Sans SemiBold"/>
              <a:ea typeface="DM Sans SemiBold"/>
              <a:cs typeface="DM Sans SemiBold"/>
              <a:sym typeface="DM Sans SemiBold"/>
            </a:endParaRPr>
          </a:p>
        </p:txBody>
      </p:sp>
      <p:sp>
        <p:nvSpPr>
          <p:cNvPr id="100" name="Google Shape;100;p19"/>
          <p:cNvSpPr txBox="1"/>
          <p:nvPr/>
        </p:nvSpPr>
        <p:spPr>
          <a:xfrm>
            <a:off x="3388549" y="2731975"/>
            <a:ext cx="2754000" cy="269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300">
                <a:solidFill>
                  <a:srgbClr val="182C3F"/>
                </a:solidFill>
                <a:latin typeface="DM Sans SemiBold"/>
                <a:ea typeface="DM Sans SemiBold"/>
                <a:cs typeface="DM Sans SemiBold"/>
                <a:sym typeface="DM Sans SemiBold"/>
              </a:rPr>
              <a:t>RiverMeadow One-Color Dark</a:t>
            </a:r>
            <a:endParaRPr sz="100" i="0" u="none" strike="noStrike" cap="none">
              <a:solidFill>
                <a:srgbClr val="182C3F"/>
              </a:solidFill>
              <a:latin typeface="DM Sans SemiBold"/>
              <a:ea typeface="DM Sans SemiBold"/>
              <a:cs typeface="DM Sans SemiBold"/>
              <a:sym typeface="DM Sans SemiBold"/>
            </a:endParaRPr>
          </a:p>
        </p:txBody>
      </p:sp>
      <p:pic>
        <p:nvPicPr>
          <p:cNvPr id="101" name="Google Shape;101;p19"/>
          <p:cNvPicPr preferRelativeResize="0"/>
          <p:nvPr/>
        </p:nvPicPr>
        <p:blipFill rotWithShape="1">
          <a:blip r:embed="rId5">
            <a:alphaModFix/>
          </a:blip>
          <a:srcRect r="10"/>
          <a:stretch/>
        </p:blipFill>
        <p:spPr>
          <a:xfrm>
            <a:off x="3458587" y="3131825"/>
            <a:ext cx="2392500" cy="1612200"/>
          </a:xfrm>
          <a:prstGeom prst="roundRect">
            <a:avLst>
              <a:gd name="adj" fmla="val 16667"/>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20"/>
          <p:cNvSpPr txBox="1"/>
          <p:nvPr/>
        </p:nvSpPr>
        <p:spPr>
          <a:xfrm>
            <a:off x="330026" y="668450"/>
            <a:ext cx="26907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800">
                <a:solidFill>
                  <a:srgbClr val="182C3F"/>
                </a:solidFill>
                <a:latin typeface="DM Sans SemiBold"/>
                <a:ea typeface="DM Sans SemiBold"/>
                <a:cs typeface="DM Sans SemiBold"/>
                <a:sym typeface="DM Sans SemiBold"/>
              </a:rPr>
              <a:t>Incorrect Logo Usage</a:t>
            </a:r>
            <a:endParaRPr sz="1800" i="0" u="none" strike="noStrike" cap="none">
              <a:solidFill>
                <a:srgbClr val="182C3F"/>
              </a:solidFill>
              <a:latin typeface="DM Sans SemiBold"/>
              <a:ea typeface="DM Sans SemiBold"/>
              <a:cs typeface="DM Sans SemiBold"/>
              <a:sym typeface="DM Sans SemiBold"/>
            </a:endParaRPr>
          </a:p>
        </p:txBody>
      </p:sp>
      <p:sp>
        <p:nvSpPr>
          <p:cNvPr id="107" name="Google Shape;107;p20"/>
          <p:cNvSpPr txBox="1"/>
          <p:nvPr/>
        </p:nvSpPr>
        <p:spPr>
          <a:xfrm>
            <a:off x="330019" y="1055381"/>
            <a:ext cx="2320800" cy="32169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000">
                <a:solidFill>
                  <a:srgbClr val="182C3F"/>
                </a:solidFill>
                <a:latin typeface="DM Sans"/>
                <a:ea typeface="DM Sans"/>
                <a:cs typeface="DM Sans"/>
                <a:sym typeface="DM Sans"/>
              </a:rPr>
              <a:t>Avoid backgrounds that dilute the readability and effectiveness of the Logo.</a:t>
            </a:r>
            <a:endParaRPr sz="1000">
              <a:solidFill>
                <a:srgbClr val="182C3F"/>
              </a:solidFill>
              <a:latin typeface="DM Sans"/>
              <a:ea typeface="DM Sans"/>
              <a:cs typeface="DM Sans"/>
              <a:sym typeface="DM Sans"/>
            </a:endParaRPr>
          </a:p>
          <a:p>
            <a:pPr marL="0" lvl="0" indent="0" algn="l" rtl="0">
              <a:spcBef>
                <a:spcPts val="0"/>
              </a:spcBef>
              <a:spcAft>
                <a:spcPts val="0"/>
              </a:spcAft>
              <a:buNone/>
            </a:pPr>
            <a:endParaRPr sz="1000">
              <a:solidFill>
                <a:srgbClr val="182C3F"/>
              </a:solidFill>
              <a:latin typeface="DM Sans"/>
              <a:ea typeface="DM Sans"/>
              <a:cs typeface="DM Sans"/>
              <a:sym typeface="DM Sans"/>
            </a:endParaRPr>
          </a:p>
          <a:p>
            <a:pPr marL="0" lvl="0" indent="0" algn="l" rtl="0">
              <a:spcBef>
                <a:spcPts val="0"/>
              </a:spcBef>
              <a:spcAft>
                <a:spcPts val="0"/>
              </a:spcAft>
              <a:buNone/>
            </a:pPr>
            <a:r>
              <a:rPr lang="en" sz="1000">
                <a:solidFill>
                  <a:srgbClr val="182C3F"/>
                </a:solidFill>
                <a:latin typeface="DM Sans"/>
                <a:ea typeface="DM Sans"/>
                <a:cs typeface="DM Sans"/>
                <a:sym typeface="DM Sans"/>
              </a:rPr>
              <a:t>Never re-draw the RiverMeadow Logo, alter its shape with filters or other software, or try to recreate it using a font.</a:t>
            </a:r>
            <a:endParaRPr sz="1000">
              <a:solidFill>
                <a:srgbClr val="182C3F"/>
              </a:solidFill>
              <a:latin typeface="DM Sans"/>
              <a:ea typeface="DM Sans"/>
              <a:cs typeface="DM Sans"/>
              <a:sym typeface="DM Sans"/>
            </a:endParaRPr>
          </a:p>
          <a:p>
            <a:pPr marL="0" lvl="0" indent="0" algn="l" rtl="0">
              <a:spcBef>
                <a:spcPts val="0"/>
              </a:spcBef>
              <a:spcAft>
                <a:spcPts val="0"/>
              </a:spcAft>
              <a:buNone/>
            </a:pPr>
            <a:endParaRPr sz="1000">
              <a:solidFill>
                <a:srgbClr val="182C3F"/>
              </a:solidFill>
              <a:latin typeface="DM Sans"/>
              <a:ea typeface="DM Sans"/>
              <a:cs typeface="DM Sans"/>
              <a:sym typeface="DM Sans"/>
            </a:endParaRPr>
          </a:p>
          <a:p>
            <a:pPr marL="0" lvl="0" indent="0" algn="l" rtl="0">
              <a:spcBef>
                <a:spcPts val="0"/>
              </a:spcBef>
              <a:spcAft>
                <a:spcPts val="0"/>
              </a:spcAft>
              <a:buNone/>
            </a:pPr>
            <a:r>
              <a:rPr lang="en" sz="1000">
                <a:solidFill>
                  <a:srgbClr val="182C3F"/>
                </a:solidFill>
                <a:latin typeface="DM Sans"/>
                <a:ea typeface="DM Sans"/>
                <a:cs typeface="DM Sans"/>
                <a:sym typeface="DM Sans"/>
              </a:rPr>
              <a:t>It would be impossible to list in this guide all of the accepted uses and all of the misuses for the RiverMeadow Logo. Use common sense and the basic principles of this style guide when representing the Logo. </a:t>
            </a:r>
            <a:endParaRPr sz="1000">
              <a:solidFill>
                <a:srgbClr val="182C3F"/>
              </a:solidFill>
              <a:latin typeface="DM Sans"/>
              <a:ea typeface="DM Sans"/>
              <a:cs typeface="DM Sans"/>
              <a:sym typeface="DM Sans"/>
            </a:endParaRPr>
          </a:p>
          <a:p>
            <a:pPr marL="0" lvl="0" indent="0" algn="l" rtl="0">
              <a:spcBef>
                <a:spcPts val="0"/>
              </a:spcBef>
              <a:spcAft>
                <a:spcPts val="0"/>
              </a:spcAft>
              <a:buNone/>
            </a:pPr>
            <a:endParaRPr sz="1000">
              <a:solidFill>
                <a:srgbClr val="182C3F"/>
              </a:solidFill>
              <a:latin typeface="DM Sans"/>
              <a:ea typeface="DM Sans"/>
              <a:cs typeface="DM Sans"/>
              <a:sym typeface="DM Sans"/>
            </a:endParaRPr>
          </a:p>
          <a:p>
            <a:pPr marL="0" lvl="0" indent="0" algn="l" rtl="0">
              <a:spcBef>
                <a:spcPts val="0"/>
              </a:spcBef>
              <a:spcAft>
                <a:spcPts val="0"/>
              </a:spcAft>
              <a:buNone/>
            </a:pPr>
            <a:r>
              <a:rPr lang="en" sz="1000">
                <a:solidFill>
                  <a:srgbClr val="182C3F"/>
                </a:solidFill>
                <a:latin typeface="DM Sans"/>
                <a:ea typeface="DM Sans"/>
                <a:cs typeface="DM Sans"/>
                <a:sym typeface="DM Sans"/>
              </a:rPr>
              <a:t>The following examples show some common misuses of the RiverMeadow Logo.</a:t>
            </a:r>
            <a:endParaRPr sz="1000">
              <a:solidFill>
                <a:srgbClr val="182C3F"/>
              </a:solidFill>
              <a:latin typeface="DM Sans"/>
              <a:ea typeface="DM Sans"/>
              <a:cs typeface="DM Sans"/>
              <a:sym typeface="DM Sans"/>
            </a:endParaRPr>
          </a:p>
        </p:txBody>
      </p:sp>
      <p:sp>
        <p:nvSpPr>
          <p:cNvPr id="108" name="Google Shape;108;p20"/>
          <p:cNvSpPr txBox="1"/>
          <p:nvPr/>
        </p:nvSpPr>
        <p:spPr>
          <a:xfrm>
            <a:off x="3521044" y="1950856"/>
            <a:ext cx="1169100" cy="192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800">
                <a:solidFill>
                  <a:srgbClr val="182C3F"/>
                </a:solidFill>
                <a:latin typeface="DM Sans"/>
                <a:ea typeface="DM Sans"/>
                <a:cs typeface="DM Sans"/>
                <a:sym typeface="DM Sans"/>
              </a:rPr>
              <a:t>Do not skew the logo</a:t>
            </a:r>
            <a:endParaRPr sz="100" i="0" u="none" strike="noStrike" cap="none">
              <a:solidFill>
                <a:srgbClr val="182C3F"/>
              </a:solidFill>
              <a:latin typeface="DM Sans"/>
              <a:ea typeface="DM Sans"/>
              <a:cs typeface="DM Sans"/>
              <a:sym typeface="DM Sans"/>
            </a:endParaRPr>
          </a:p>
        </p:txBody>
      </p:sp>
      <p:sp>
        <p:nvSpPr>
          <p:cNvPr id="109" name="Google Shape;109;p20"/>
          <p:cNvSpPr txBox="1"/>
          <p:nvPr/>
        </p:nvSpPr>
        <p:spPr>
          <a:xfrm>
            <a:off x="5534724" y="1889200"/>
            <a:ext cx="1532700" cy="315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800">
                <a:solidFill>
                  <a:srgbClr val="182C3F"/>
                </a:solidFill>
                <a:latin typeface="DM Sans"/>
                <a:ea typeface="DM Sans"/>
                <a:cs typeface="DM Sans"/>
                <a:sym typeface="DM Sans"/>
              </a:rPr>
              <a:t>Do not place the Logo on a similar color background</a:t>
            </a:r>
            <a:endParaRPr sz="100" i="0" u="none" strike="noStrike" cap="none">
              <a:solidFill>
                <a:srgbClr val="182C3F"/>
              </a:solidFill>
              <a:latin typeface="DM Sans"/>
              <a:ea typeface="DM Sans"/>
              <a:cs typeface="DM Sans"/>
              <a:sym typeface="DM Sans"/>
            </a:endParaRPr>
          </a:p>
        </p:txBody>
      </p:sp>
      <p:sp>
        <p:nvSpPr>
          <p:cNvPr id="110" name="Google Shape;110;p20"/>
          <p:cNvSpPr txBox="1"/>
          <p:nvPr/>
        </p:nvSpPr>
        <p:spPr>
          <a:xfrm>
            <a:off x="7436831" y="1950856"/>
            <a:ext cx="1532700" cy="192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800">
                <a:solidFill>
                  <a:srgbClr val="182C3F"/>
                </a:solidFill>
                <a:latin typeface="DM Sans"/>
                <a:ea typeface="DM Sans"/>
                <a:cs typeface="DM Sans"/>
                <a:sym typeface="DM Sans"/>
              </a:rPr>
              <a:t>Do not angle the Logo</a:t>
            </a:r>
            <a:endParaRPr sz="100" i="0" u="none" strike="noStrike" cap="none">
              <a:solidFill>
                <a:srgbClr val="182C3F"/>
              </a:solidFill>
              <a:latin typeface="DM Sans"/>
              <a:ea typeface="DM Sans"/>
              <a:cs typeface="DM Sans"/>
              <a:sym typeface="DM Sans"/>
            </a:endParaRPr>
          </a:p>
        </p:txBody>
      </p:sp>
      <p:sp>
        <p:nvSpPr>
          <p:cNvPr id="111" name="Google Shape;111;p20"/>
          <p:cNvSpPr txBox="1"/>
          <p:nvPr/>
        </p:nvSpPr>
        <p:spPr>
          <a:xfrm>
            <a:off x="3521049" y="3730000"/>
            <a:ext cx="1251600" cy="315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800">
                <a:solidFill>
                  <a:srgbClr val="182C3F"/>
                </a:solidFill>
                <a:latin typeface="DM Sans"/>
                <a:ea typeface="DM Sans"/>
                <a:cs typeface="DM Sans"/>
                <a:sym typeface="DM Sans"/>
              </a:rPr>
              <a:t>Do not stretch or squash the Logo</a:t>
            </a:r>
            <a:endParaRPr sz="100" i="0" u="none" strike="noStrike" cap="none">
              <a:solidFill>
                <a:srgbClr val="182C3F"/>
              </a:solidFill>
              <a:latin typeface="DM Sans"/>
              <a:ea typeface="DM Sans"/>
              <a:cs typeface="DM Sans"/>
              <a:sym typeface="DM Sans"/>
            </a:endParaRPr>
          </a:p>
        </p:txBody>
      </p:sp>
      <p:sp>
        <p:nvSpPr>
          <p:cNvPr id="112" name="Google Shape;112;p20"/>
          <p:cNvSpPr txBox="1"/>
          <p:nvPr/>
        </p:nvSpPr>
        <p:spPr>
          <a:xfrm>
            <a:off x="5477077" y="3730000"/>
            <a:ext cx="1251600" cy="315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800">
                <a:solidFill>
                  <a:srgbClr val="182C3F"/>
                </a:solidFill>
                <a:latin typeface="DM Sans"/>
                <a:ea typeface="DM Sans"/>
                <a:cs typeface="DM Sans"/>
                <a:sym typeface="DM Sans"/>
              </a:rPr>
              <a:t>Do not place the Logo on a busy pattern</a:t>
            </a:r>
            <a:endParaRPr sz="100" i="0" u="none" strike="noStrike" cap="none">
              <a:solidFill>
                <a:srgbClr val="182C3F"/>
              </a:solidFill>
              <a:latin typeface="DM Sans"/>
              <a:ea typeface="DM Sans"/>
              <a:cs typeface="DM Sans"/>
              <a:sym typeface="DM Sans"/>
            </a:endParaRPr>
          </a:p>
        </p:txBody>
      </p:sp>
      <p:sp>
        <p:nvSpPr>
          <p:cNvPr id="113" name="Google Shape;113;p20"/>
          <p:cNvSpPr txBox="1"/>
          <p:nvPr/>
        </p:nvSpPr>
        <p:spPr>
          <a:xfrm>
            <a:off x="7436819" y="3730000"/>
            <a:ext cx="1532700" cy="192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800">
                <a:solidFill>
                  <a:srgbClr val="182C3F"/>
                </a:solidFill>
                <a:latin typeface="DM Sans"/>
                <a:ea typeface="DM Sans"/>
                <a:cs typeface="DM Sans"/>
                <a:sym typeface="DM Sans"/>
              </a:rPr>
              <a:t>Do not rearrange the Logo</a:t>
            </a:r>
            <a:endParaRPr sz="100" i="0" u="none" strike="noStrike" cap="none">
              <a:solidFill>
                <a:srgbClr val="182C3F"/>
              </a:solidFill>
              <a:latin typeface="DM Sans"/>
              <a:ea typeface="DM Sans"/>
              <a:cs typeface="DM Sans"/>
              <a:sym typeface="DM Sans"/>
            </a:endParaRPr>
          </a:p>
        </p:txBody>
      </p:sp>
      <p:cxnSp>
        <p:nvCxnSpPr>
          <p:cNvPr id="114" name="Google Shape;114;p20"/>
          <p:cNvCxnSpPr/>
          <p:nvPr/>
        </p:nvCxnSpPr>
        <p:spPr>
          <a:xfrm>
            <a:off x="418594" y="4642805"/>
            <a:ext cx="1650300" cy="0"/>
          </a:xfrm>
          <a:prstGeom prst="straightConnector1">
            <a:avLst/>
          </a:prstGeom>
          <a:noFill/>
          <a:ln w="9525" cap="flat" cmpd="sng">
            <a:solidFill>
              <a:srgbClr val="182C3F"/>
            </a:solidFill>
            <a:prstDash val="solid"/>
            <a:miter lim="800000"/>
            <a:headEnd type="none" w="sm" len="sm"/>
            <a:tailEnd type="none" w="sm" len="sm"/>
          </a:ln>
        </p:spPr>
      </p:cxnSp>
      <p:pic>
        <p:nvPicPr>
          <p:cNvPr id="115" name="Google Shape;115;p20"/>
          <p:cNvPicPr preferRelativeResize="0"/>
          <p:nvPr/>
        </p:nvPicPr>
        <p:blipFill>
          <a:blip r:embed="rId3">
            <a:alphaModFix/>
          </a:blip>
          <a:stretch>
            <a:fillRect/>
          </a:stretch>
        </p:blipFill>
        <p:spPr>
          <a:xfrm>
            <a:off x="5289034" y="2473730"/>
            <a:ext cx="1680000" cy="1132200"/>
          </a:xfrm>
          <a:prstGeom prst="roundRect">
            <a:avLst>
              <a:gd name="adj" fmla="val 16667"/>
            </a:avLst>
          </a:prstGeom>
          <a:noFill/>
          <a:ln>
            <a:noFill/>
          </a:ln>
        </p:spPr>
      </p:pic>
      <p:pic>
        <p:nvPicPr>
          <p:cNvPr id="116" name="Google Shape;116;p20"/>
          <p:cNvPicPr preferRelativeResize="0"/>
          <p:nvPr/>
        </p:nvPicPr>
        <p:blipFill>
          <a:blip r:embed="rId4">
            <a:alphaModFix/>
          </a:blip>
          <a:stretch>
            <a:fillRect/>
          </a:stretch>
        </p:blipFill>
        <p:spPr>
          <a:xfrm>
            <a:off x="3328750" y="632076"/>
            <a:ext cx="1680000" cy="1132200"/>
          </a:xfrm>
          <a:prstGeom prst="roundRect">
            <a:avLst>
              <a:gd name="adj" fmla="val 16667"/>
            </a:avLst>
          </a:prstGeom>
          <a:noFill/>
          <a:ln w="9525" cap="flat" cmpd="sng">
            <a:solidFill>
              <a:srgbClr val="F3F3F3"/>
            </a:solidFill>
            <a:prstDash val="solid"/>
            <a:round/>
            <a:headEnd type="none" w="sm" len="sm"/>
            <a:tailEnd type="none" w="sm" len="sm"/>
          </a:ln>
        </p:spPr>
      </p:pic>
      <p:pic>
        <p:nvPicPr>
          <p:cNvPr id="117" name="Google Shape;117;p20"/>
          <p:cNvPicPr preferRelativeResize="0"/>
          <p:nvPr/>
        </p:nvPicPr>
        <p:blipFill>
          <a:blip r:embed="rId5">
            <a:alphaModFix/>
          </a:blip>
          <a:stretch>
            <a:fillRect/>
          </a:stretch>
        </p:blipFill>
        <p:spPr>
          <a:xfrm>
            <a:off x="5316834" y="632076"/>
            <a:ext cx="1680000" cy="1132200"/>
          </a:xfrm>
          <a:prstGeom prst="roundRect">
            <a:avLst>
              <a:gd name="adj" fmla="val 16667"/>
            </a:avLst>
          </a:prstGeom>
          <a:noFill/>
          <a:ln>
            <a:noFill/>
          </a:ln>
        </p:spPr>
      </p:pic>
      <p:pic>
        <p:nvPicPr>
          <p:cNvPr id="118" name="Google Shape;118;p20"/>
          <p:cNvPicPr preferRelativeResize="0"/>
          <p:nvPr/>
        </p:nvPicPr>
        <p:blipFill>
          <a:blip r:embed="rId6">
            <a:alphaModFix/>
          </a:blip>
          <a:stretch>
            <a:fillRect/>
          </a:stretch>
        </p:blipFill>
        <p:spPr>
          <a:xfrm>
            <a:off x="7249314" y="632081"/>
            <a:ext cx="1680000" cy="1132200"/>
          </a:xfrm>
          <a:prstGeom prst="roundRect">
            <a:avLst>
              <a:gd name="adj" fmla="val 16667"/>
            </a:avLst>
          </a:prstGeom>
          <a:noFill/>
          <a:ln w="9525" cap="flat" cmpd="sng">
            <a:solidFill>
              <a:srgbClr val="F3F3F3"/>
            </a:solidFill>
            <a:prstDash val="solid"/>
            <a:round/>
            <a:headEnd type="none" w="sm" len="sm"/>
            <a:tailEnd type="none" w="sm" len="sm"/>
          </a:ln>
        </p:spPr>
      </p:pic>
      <p:pic>
        <p:nvPicPr>
          <p:cNvPr id="119" name="Google Shape;119;p20"/>
          <p:cNvPicPr preferRelativeResize="0"/>
          <p:nvPr/>
        </p:nvPicPr>
        <p:blipFill>
          <a:blip r:embed="rId7">
            <a:alphaModFix/>
          </a:blip>
          <a:stretch>
            <a:fillRect/>
          </a:stretch>
        </p:blipFill>
        <p:spPr>
          <a:xfrm>
            <a:off x="3328750" y="2473730"/>
            <a:ext cx="1680000" cy="1132200"/>
          </a:xfrm>
          <a:prstGeom prst="roundRect">
            <a:avLst>
              <a:gd name="adj" fmla="val 16667"/>
            </a:avLst>
          </a:prstGeom>
          <a:noFill/>
          <a:ln w="9525" cap="flat" cmpd="sng">
            <a:solidFill>
              <a:srgbClr val="F3F3F3"/>
            </a:solidFill>
            <a:prstDash val="solid"/>
            <a:round/>
            <a:headEnd type="none" w="sm" len="sm"/>
            <a:tailEnd type="none" w="sm" len="sm"/>
          </a:ln>
        </p:spPr>
      </p:pic>
      <p:pic>
        <p:nvPicPr>
          <p:cNvPr id="120" name="Google Shape;120;p20"/>
          <p:cNvPicPr preferRelativeResize="0"/>
          <p:nvPr/>
        </p:nvPicPr>
        <p:blipFill>
          <a:blip r:embed="rId8">
            <a:alphaModFix/>
          </a:blip>
          <a:stretch>
            <a:fillRect/>
          </a:stretch>
        </p:blipFill>
        <p:spPr>
          <a:xfrm>
            <a:off x="7249313" y="2832121"/>
            <a:ext cx="1680000" cy="415200"/>
          </a:xfrm>
          <a:prstGeom prst="roundRect">
            <a:avLst>
              <a:gd name="adj" fmla="val 16667"/>
            </a:avLst>
          </a:prstGeom>
          <a:noFill/>
          <a:ln w="9525" cap="flat" cmpd="sng">
            <a:solidFill>
              <a:srgbClr val="F3F3F3"/>
            </a:solidFill>
            <a:prstDash val="solid"/>
            <a:round/>
            <a:headEnd type="none" w="sm" len="sm"/>
            <a:tailEnd type="none" w="sm" len="sm"/>
          </a:ln>
        </p:spPr>
      </p:pic>
      <p:grpSp>
        <p:nvGrpSpPr>
          <p:cNvPr id="121" name="Google Shape;121;p20"/>
          <p:cNvGrpSpPr/>
          <p:nvPr/>
        </p:nvGrpSpPr>
        <p:grpSpPr>
          <a:xfrm>
            <a:off x="3328750" y="1950850"/>
            <a:ext cx="192300" cy="192300"/>
            <a:chOff x="5370300" y="2187325"/>
            <a:chExt cx="192300" cy="192300"/>
          </a:xfrm>
        </p:grpSpPr>
        <p:sp>
          <p:nvSpPr>
            <p:cNvPr id="122" name="Google Shape;122;p20"/>
            <p:cNvSpPr/>
            <p:nvPr/>
          </p:nvSpPr>
          <p:spPr>
            <a:xfrm>
              <a:off x="5370300" y="2187325"/>
              <a:ext cx="192300" cy="192300"/>
            </a:xfrm>
            <a:prstGeom prst="ellipse">
              <a:avLst/>
            </a:prstGeom>
            <a:noFill/>
            <a:ln w="19050"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Ubuntu"/>
                <a:ea typeface="Ubuntu"/>
                <a:cs typeface="Ubuntu"/>
                <a:sym typeface="Ubuntu"/>
              </a:endParaRPr>
            </a:p>
          </p:txBody>
        </p:sp>
        <p:cxnSp>
          <p:nvCxnSpPr>
            <p:cNvPr id="123" name="Google Shape;123;p20"/>
            <p:cNvCxnSpPr>
              <a:stCxn id="122" idx="7"/>
            </p:cNvCxnSpPr>
            <p:nvPr/>
          </p:nvCxnSpPr>
          <p:spPr>
            <a:xfrm flipH="1">
              <a:off x="5402738" y="2215487"/>
              <a:ext cx="131700" cy="130500"/>
            </a:xfrm>
            <a:prstGeom prst="straightConnector1">
              <a:avLst/>
            </a:prstGeom>
            <a:noFill/>
            <a:ln w="19050" cap="flat" cmpd="sng">
              <a:solidFill>
                <a:srgbClr val="DD7E6B"/>
              </a:solidFill>
              <a:prstDash val="solid"/>
              <a:round/>
              <a:headEnd type="none" w="med" len="med"/>
              <a:tailEnd type="none" w="med" len="med"/>
            </a:ln>
          </p:spPr>
        </p:cxnSp>
      </p:grpSp>
      <p:grpSp>
        <p:nvGrpSpPr>
          <p:cNvPr id="124" name="Google Shape;124;p20"/>
          <p:cNvGrpSpPr/>
          <p:nvPr/>
        </p:nvGrpSpPr>
        <p:grpSpPr>
          <a:xfrm>
            <a:off x="3328750" y="3761475"/>
            <a:ext cx="192300" cy="192300"/>
            <a:chOff x="5370300" y="2187325"/>
            <a:chExt cx="192300" cy="192300"/>
          </a:xfrm>
        </p:grpSpPr>
        <p:sp>
          <p:nvSpPr>
            <p:cNvPr id="125" name="Google Shape;125;p20"/>
            <p:cNvSpPr/>
            <p:nvPr/>
          </p:nvSpPr>
          <p:spPr>
            <a:xfrm>
              <a:off x="5370300" y="2187325"/>
              <a:ext cx="192300" cy="192300"/>
            </a:xfrm>
            <a:prstGeom prst="ellipse">
              <a:avLst/>
            </a:prstGeom>
            <a:noFill/>
            <a:ln w="19050"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Ubuntu"/>
                <a:ea typeface="Ubuntu"/>
                <a:cs typeface="Ubuntu"/>
                <a:sym typeface="Ubuntu"/>
              </a:endParaRPr>
            </a:p>
          </p:txBody>
        </p:sp>
        <p:cxnSp>
          <p:nvCxnSpPr>
            <p:cNvPr id="126" name="Google Shape;126;p20"/>
            <p:cNvCxnSpPr>
              <a:stCxn id="125" idx="7"/>
            </p:cNvCxnSpPr>
            <p:nvPr/>
          </p:nvCxnSpPr>
          <p:spPr>
            <a:xfrm flipH="1">
              <a:off x="5402738" y="2215487"/>
              <a:ext cx="131700" cy="130500"/>
            </a:xfrm>
            <a:prstGeom prst="straightConnector1">
              <a:avLst/>
            </a:prstGeom>
            <a:noFill/>
            <a:ln w="19050" cap="flat" cmpd="sng">
              <a:solidFill>
                <a:srgbClr val="DD7E6B"/>
              </a:solidFill>
              <a:prstDash val="solid"/>
              <a:round/>
              <a:headEnd type="none" w="med" len="med"/>
              <a:tailEnd type="none" w="med" len="med"/>
            </a:ln>
          </p:spPr>
        </p:cxnSp>
      </p:grpSp>
      <p:grpSp>
        <p:nvGrpSpPr>
          <p:cNvPr id="127" name="Google Shape;127;p20"/>
          <p:cNvGrpSpPr/>
          <p:nvPr/>
        </p:nvGrpSpPr>
        <p:grpSpPr>
          <a:xfrm>
            <a:off x="5316825" y="1950850"/>
            <a:ext cx="192300" cy="192300"/>
            <a:chOff x="5370300" y="2187325"/>
            <a:chExt cx="192300" cy="192300"/>
          </a:xfrm>
        </p:grpSpPr>
        <p:sp>
          <p:nvSpPr>
            <p:cNvPr id="128" name="Google Shape;128;p20"/>
            <p:cNvSpPr/>
            <p:nvPr/>
          </p:nvSpPr>
          <p:spPr>
            <a:xfrm>
              <a:off x="5370300" y="2187325"/>
              <a:ext cx="192300" cy="192300"/>
            </a:xfrm>
            <a:prstGeom prst="ellipse">
              <a:avLst/>
            </a:prstGeom>
            <a:noFill/>
            <a:ln w="19050"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Ubuntu"/>
                <a:ea typeface="Ubuntu"/>
                <a:cs typeface="Ubuntu"/>
                <a:sym typeface="Ubuntu"/>
              </a:endParaRPr>
            </a:p>
          </p:txBody>
        </p:sp>
        <p:cxnSp>
          <p:nvCxnSpPr>
            <p:cNvPr id="129" name="Google Shape;129;p20"/>
            <p:cNvCxnSpPr>
              <a:stCxn id="128" idx="7"/>
            </p:cNvCxnSpPr>
            <p:nvPr/>
          </p:nvCxnSpPr>
          <p:spPr>
            <a:xfrm flipH="1">
              <a:off x="5402738" y="2215487"/>
              <a:ext cx="131700" cy="130500"/>
            </a:xfrm>
            <a:prstGeom prst="straightConnector1">
              <a:avLst/>
            </a:prstGeom>
            <a:noFill/>
            <a:ln w="19050" cap="flat" cmpd="sng">
              <a:solidFill>
                <a:srgbClr val="DD7E6B"/>
              </a:solidFill>
              <a:prstDash val="solid"/>
              <a:round/>
              <a:headEnd type="none" w="med" len="med"/>
              <a:tailEnd type="none" w="med" len="med"/>
            </a:ln>
          </p:spPr>
        </p:cxnSp>
      </p:grpSp>
      <p:grpSp>
        <p:nvGrpSpPr>
          <p:cNvPr id="130" name="Google Shape;130;p20"/>
          <p:cNvGrpSpPr/>
          <p:nvPr/>
        </p:nvGrpSpPr>
        <p:grpSpPr>
          <a:xfrm>
            <a:off x="5278513" y="3760175"/>
            <a:ext cx="192300" cy="192300"/>
            <a:chOff x="5370300" y="2187325"/>
            <a:chExt cx="192300" cy="192300"/>
          </a:xfrm>
        </p:grpSpPr>
        <p:sp>
          <p:nvSpPr>
            <p:cNvPr id="131" name="Google Shape;131;p20"/>
            <p:cNvSpPr/>
            <p:nvPr/>
          </p:nvSpPr>
          <p:spPr>
            <a:xfrm>
              <a:off x="5370300" y="2187325"/>
              <a:ext cx="192300" cy="192300"/>
            </a:xfrm>
            <a:prstGeom prst="ellipse">
              <a:avLst/>
            </a:prstGeom>
            <a:noFill/>
            <a:ln w="19050"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Ubuntu"/>
                <a:ea typeface="Ubuntu"/>
                <a:cs typeface="Ubuntu"/>
                <a:sym typeface="Ubuntu"/>
              </a:endParaRPr>
            </a:p>
          </p:txBody>
        </p:sp>
        <p:cxnSp>
          <p:nvCxnSpPr>
            <p:cNvPr id="132" name="Google Shape;132;p20"/>
            <p:cNvCxnSpPr>
              <a:stCxn id="131" idx="7"/>
            </p:cNvCxnSpPr>
            <p:nvPr/>
          </p:nvCxnSpPr>
          <p:spPr>
            <a:xfrm flipH="1">
              <a:off x="5402738" y="2215487"/>
              <a:ext cx="131700" cy="130500"/>
            </a:xfrm>
            <a:prstGeom prst="straightConnector1">
              <a:avLst/>
            </a:prstGeom>
            <a:noFill/>
            <a:ln w="19050" cap="flat" cmpd="sng">
              <a:solidFill>
                <a:srgbClr val="DD7E6B"/>
              </a:solidFill>
              <a:prstDash val="solid"/>
              <a:round/>
              <a:headEnd type="none" w="med" len="med"/>
              <a:tailEnd type="none" w="med" len="med"/>
            </a:ln>
          </p:spPr>
        </p:cxnSp>
      </p:grpSp>
      <p:grpSp>
        <p:nvGrpSpPr>
          <p:cNvPr id="133" name="Google Shape;133;p20"/>
          <p:cNvGrpSpPr/>
          <p:nvPr/>
        </p:nvGrpSpPr>
        <p:grpSpPr>
          <a:xfrm>
            <a:off x="7249325" y="1950850"/>
            <a:ext cx="192300" cy="192300"/>
            <a:chOff x="5370300" y="2187325"/>
            <a:chExt cx="192300" cy="192300"/>
          </a:xfrm>
        </p:grpSpPr>
        <p:sp>
          <p:nvSpPr>
            <p:cNvPr id="134" name="Google Shape;134;p20"/>
            <p:cNvSpPr/>
            <p:nvPr/>
          </p:nvSpPr>
          <p:spPr>
            <a:xfrm>
              <a:off x="5370300" y="2187325"/>
              <a:ext cx="192300" cy="192300"/>
            </a:xfrm>
            <a:prstGeom prst="ellipse">
              <a:avLst/>
            </a:prstGeom>
            <a:noFill/>
            <a:ln w="19050"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Ubuntu"/>
                <a:ea typeface="Ubuntu"/>
                <a:cs typeface="Ubuntu"/>
                <a:sym typeface="Ubuntu"/>
              </a:endParaRPr>
            </a:p>
          </p:txBody>
        </p:sp>
        <p:cxnSp>
          <p:nvCxnSpPr>
            <p:cNvPr id="135" name="Google Shape;135;p20"/>
            <p:cNvCxnSpPr>
              <a:stCxn id="134" idx="7"/>
            </p:cNvCxnSpPr>
            <p:nvPr/>
          </p:nvCxnSpPr>
          <p:spPr>
            <a:xfrm flipH="1">
              <a:off x="5402738" y="2215487"/>
              <a:ext cx="131700" cy="130500"/>
            </a:xfrm>
            <a:prstGeom prst="straightConnector1">
              <a:avLst/>
            </a:prstGeom>
            <a:noFill/>
            <a:ln w="19050" cap="flat" cmpd="sng">
              <a:solidFill>
                <a:srgbClr val="DD7E6B"/>
              </a:solidFill>
              <a:prstDash val="solid"/>
              <a:round/>
              <a:headEnd type="none" w="med" len="med"/>
              <a:tailEnd type="none" w="med" len="med"/>
            </a:ln>
          </p:spPr>
        </p:cxnSp>
      </p:grpSp>
      <p:grpSp>
        <p:nvGrpSpPr>
          <p:cNvPr id="136" name="Google Shape;136;p20"/>
          <p:cNvGrpSpPr/>
          <p:nvPr/>
        </p:nvGrpSpPr>
        <p:grpSpPr>
          <a:xfrm>
            <a:off x="7234550" y="3730000"/>
            <a:ext cx="192300" cy="192300"/>
            <a:chOff x="5370300" y="2187325"/>
            <a:chExt cx="192300" cy="192300"/>
          </a:xfrm>
        </p:grpSpPr>
        <p:sp>
          <p:nvSpPr>
            <p:cNvPr id="137" name="Google Shape;137;p20"/>
            <p:cNvSpPr/>
            <p:nvPr/>
          </p:nvSpPr>
          <p:spPr>
            <a:xfrm>
              <a:off x="5370300" y="2187325"/>
              <a:ext cx="192300" cy="192300"/>
            </a:xfrm>
            <a:prstGeom prst="ellipse">
              <a:avLst/>
            </a:prstGeom>
            <a:noFill/>
            <a:ln w="19050" cap="flat" cmpd="sng">
              <a:solidFill>
                <a:srgbClr val="DD7E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Ubuntu"/>
                <a:ea typeface="Ubuntu"/>
                <a:cs typeface="Ubuntu"/>
                <a:sym typeface="Ubuntu"/>
              </a:endParaRPr>
            </a:p>
          </p:txBody>
        </p:sp>
        <p:cxnSp>
          <p:nvCxnSpPr>
            <p:cNvPr id="138" name="Google Shape;138;p20"/>
            <p:cNvCxnSpPr>
              <a:stCxn id="137" idx="7"/>
            </p:cNvCxnSpPr>
            <p:nvPr/>
          </p:nvCxnSpPr>
          <p:spPr>
            <a:xfrm flipH="1">
              <a:off x="5402738" y="2215487"/>
              <a:ext cx="131700" cy="130500"/>
            </a:xfrm>
            <a:prstGeom prst="straightConnector1">
              <a:avLst/>
            </a:prstGeom>
            <a:noFill/>
            <a:ln w="19050" cap="flat" cmpd="sng">
              <a:solidFill>
                <a:srgbClr val="DD7E6B"/>
              </a:solidFill>
              <a:prstDash val="solid"/>
              <a:round/>
              <a:headEnd type="none" w="med" len="med"/>
              <a:tailEnd type="none" w="med" len="med"/>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21"/>
          <p:cNvSpPr txBox="1"/>
          <p:nvPr/>
        </p:nvSpPr>
        <p:spPr>
          <a:xfrm>
            <a:off x="330026" y="668450"/>
            <a:ext cx="27561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800">
                <a:solidFill>
                  <a:srgbClr val="182C3F"/>
                </a:solidFill>
                <a:latin typeface="DM Sans SemiBold"/>
                <a:ea typeface="DM Sans SemiBold"/>
                <a:cs typeface="DM Sans SemiBold"/>
                <a:sym typeface="DM Sans SemiBold"/>
              </a:rPr>
              <a:t>Clear Space Requirement</a:t>
            </a:r>
            <a:endParaRPr sz="1800" i="0" u="none" strike="noStrike" cap="none">
              <a:solidFill>
                <a:srgbClr val="182C3F"/>
              </a:solidFill>
              <a:latin typeface="DM Sans SemiBold"/>
              <a:ea typeface="DM Sans SemiBold"/>
              <a:cs typeface="DM Sans SemiBold"/>
              <a:sym typeface="DM Sans SemiBold"/>
            </a:endParaRPr>
          </a:p>
        </p:txBody>
      </p:sp>
      <p:sp>
        <p:nvSpPr>
          <p:cNvPr id="144" name="Google Shape;144;p21"/>
          <p:cNvSpPr txBox="1"/>
          <p:nvPr/>
        </p:nvSpPr>
        <p:spPr>
          <a:xfrm>
            <a:off x="330019" y="1350869"/>
            <a:ext cx="2320800" cy="36789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000">
                <a:solidFill>
                  <a:srgbClr val="182C3F"/>
                </a:solidFill>
                <a:latin typeface="DM Sans"/>
                <a:ea typeface="DM Sans"/>
                <a:cs typeface="DM Sans"/>
                <a:sym typeface="DM Sans"/>
              </a:rPr>
              <a:t>The minimum clear space around the Logo should equal the width of the letter “m.”</a:t>
            </a:r>
            <a:endParaRPr sz="1000">
              <a:solidFill>
                <a:srgbClr val="182C3F"/>
              </a:solidFill>
              <a:latin typeface="DM Sans"/>
              <a:ea typeface="DM Sans"/>
              <a:cs typeface="DM Sans"/>
              <a:sym typeface="DM Sans"/>
            </a:endParaRPr>
          </a:p>
          <a:p>
            <a:pPr marL="0" lvl="0" indent="0" algn="l" rtl="0">
              <a:spcBef>
                <a:spcPts val="0"/>
              </a:spcBef>
              <a:spcAft>
                <a:spcPts val="0"/>
              </a:spcAft>
              <a:buNone/>
            </a:pPr>
            <a:endParaRPr sz="1000">
              <a:solidFill>
                <a:srgbClr val="182C3F"/>
              </a:solidFill>
              <a:latin typeface="DM Sans"/>
              <a:ea typeface="DM Sans"/>
              <a:cs typeface="DM Sans"/>
              <a:sym typeface="DM Sans"/>
            </a:endParaRPr>
          </a:p>
          <a:p>
            <a:pPr marL="0" lvl="0" indent="0" algn="l" rtl="0">
              <a:spcBef>
                <a:spcPts val="0"/>
              </a:spcBef>
              <a:spcAft>
                <a:spcPts val="0"/>
              </a:spcAft>
              <a:buNone/>
            </a:pPr>
            <a:r>
              <a:rPr lang="en" sz="1000">
                <a:solidFill>
                  <a:srgbClr val="182C3F"/>
                </a:solidFill>
                <a:latin typeface="DM Sans"/>
                <a:ea typeface="DM Sans"/>
                <a:cs typeface="DM Sans"/>
                <a:sym typeface="DM Sans"/>
              </a:rPr>
              <a:t>The clear space requirements displayed on this page are intended to maintain the integrity of the RiverMeadow Logo by ensuring an appropriate amount of space around the logo. </a:t>
            </a:r>
            <a:endParaRPr sz="1000">
              <a:solidFill>
                <a:srgbClr val="182C3F"/>
              </a:solidFill>
              <a:latin typeface="DM Sans"/>
              <a:ea typeface="DM Sans"/>
              <a:cs typeface="DM Sans"/>
              <a:sym typeface="DM Sans"/>
            </a:endParaRPr>
          </a:p>
          <a:p>
            <a:pPr marL="0" lvl="0" indent="0" algn="l" rtl="0">
              <a:spcBef>
                <a:spcPts val="0"/>
              </a:spcBef>
              <a:spcAft>
                <a:spcPts val="0"/>
              </a:spcAft>
              <a:buNone/>
            </a:pPr>
            <a:endParaRPr sz="1000">
              <a:solidFill>
                <a:srgbClr val="182C3F"/>
              </a:solidFill>
              <a:latin typeface="DM Sans"/>
              <a:ea typeface="DM Sans"/>
              <a:cs typeface="DM Sans"/>
              <a:sym typeface="DM Sans"/>
            </a:endParaRPr>
          </a:p>
          <a:p>
            <a:pPr marL="0" lvl="0" indent="0" algn="l" rtl="0">
              <a:spcBef>
                <a:spcPts val="0"/>
              </a:spcBef>
              <a:spcAft>
                <a:spcPts val="0"/>
              </a:spcAft>
              <a:buNone/>
            </a:pPr>
            <a:r>
              <a:rPr lang="en" sz="1000">
                <a:solidFill>
                  <a:srgbClr val="182C3F"/>
                </a:solidFill>
                <a:latin typeface="DM Sans"/>
                <a:ea typeface="DM Sans"/>
                <a:cs typeface="DM Sans"/>
                <a:sym typeface="DM Sans"/>
              </a:rPr>
              <a:t>No other elements should infringe on the clear space of the Logo.</a:t>
            </a:r>
            <a:endParaRPr sz="1000">
              <a:solidFill>
                <a:srgbClr val="182C3F"/>
              </a:solidFill>
              <a:latin typeface="DM Sans"/>
              <a:ea typeface="DM Sans"/>
              <a:cs typeface="DM Sans"/>
              <a:sym typeface="DM Sans"/>
            </a:endParaRPr>
          </a:p>
          <a:p>
            <a:pPr marL="0" lvl="0" indent="0" algn="l" rtl="0">
              <a:spcBef>
                <a:spcPts val="0"/>
              </a:spcBef>
              <a:spcAft>
                <a:spcPts val="0"/>
              </a:spcAft>
              <a:buNone/>
            </a:pPr>
            <a:endParaRPr sz="1000">
              <a:solidFill>
                <a:srgbClr val="182C3F"/>
              </a:solidFill>
              <a:latin typeface="DM Sans"/>
              <a:ea typeface="DM Sans"/>
              <a:cs typeface="DM Sans"/>
              <a:sym typeface="DM Sans"/>
            </a:endParaRPr>
          </a:p>
          <a:p>
            <a:pPr marL="0" lvl="0" indent="0" algn="l" rtl="0">
              <a:spcBef>
                <a:spcPts val="0"/>
              </a:spcBef>
              <a:spcAft>
                <a:spcPts val="0"/>
              </a:spcAft>
              <a:buNone/>
            </a:pPr>
            <a:r>
              <a:rPr lang="en" sz="1000">
                <a:solidFill>
                  <a:srgbClr val="182C3F"/>
                </a:solidFill>
                <a:latin typeface="DM Sans"/>
                <a:ea typeface="DM Sans"/>
                <a:cs typeface="DM Sans"/>
                <a:sym typeface="DM Sans"/>
              </a:rPr>
              <a:t>The clear space requirements act as a ratio. The larger the Logo, the larger the minimum clear space around it should be.</a:t>
            </a:r>
            <a:endParaRPr sz="1000">
              <a:solidFill>
                <a:srgbClr val="182C3F"/>
              </a:solidFill>
              <a:latin typeface="DM Sans"/>
              <a:ea typeface="DM Sans"/>
              <a:cs typeface="DM Sans"/>
              <a:sym typeface="DM Sans"/>
            </a:endParaRPr>
          </a:p>
          <a:p>
            <a:pPr marL="0" lvl="0" indent="0" algn="l" rtl="0">
              <a:spcBef>
                <a:spcPts val="0"/>
              </a:spcBef>
              <a:spcAft>
                <a:spcPts val="0"/>
              </a:spcAft>
              <a:buNone/>
            </a:pPr>
            <a:endParaRPr sz="1000">
              <a:solidFill>
                <a:srgbClr val="182C3F"/>
              </a:solidFill>
              <a:latin typeface="DM Sans"/>
              <a:ea typeface="DM Sans"/>
              <a:cs typeface="DM Sans"/>
              <a:sym typeface="DM Sans"/>
            </a:endParaRPr>
          </a:p>
          <a:p>
            <a:pPr marL="0" lvl="0" indent="0" algn="l" rtl="0">
              <a:spcBef>
                <a:spcPts val="0"/>
              </a:spcBef>
              <a:spcAft>
                <a:spcPts val="0"/>
              </a:spcAft>
              <a:buNone/>
            </a:pPr>
            <a:r>
              <a:rPr lang="en" sz="1000">
                <a:solidFill>
                  <a:srgbClr val="182C3F"/>
                </a:solidFill>
                <a:latin typeface="DM Sans"/>
                <a:ea typeface="DM Sans"/>
                <a:cs typeface="DM Sans"/>
                <a:sym typeface="DM Sans"/>
              </a:rPr>
              <a:t>The letters in the RiverMeadow Logo should never be smaller than the main body text in the document.</a:t>
            </a:r>
            <a:endParaRPr sz="1000">
              <a:solidFill>
                <a:srgbClr val="182C3F"/>
              </a:solidFill>
              <a:latin typeface="DM Sans"/>
              <a:ea typeface="DM Sans"/>
              <a:cs typeface="DM Sans"/>
              <a:sym typeface="DM Sans"/>
            </a:endParaRPr>
          </a:p>
          <a:p>
            <a:pPr marL="0" lvl="0" indent="0" algn="l" rtl="0">
              <a:spcBef>
                <a:spcPts val="0"/>
              </a:spcBef>
              <a:spcAft>
                <a:spcPts val="0"/>
              </a:spcAft>
              <a:buNone/>
            </a:pPr>
            <a:endParaRPr sz="1000">
              <a:solidFill>
                <a:srgbClr val="182C3F"/>
              </a:solidFill>
              <a:latin typeface="DM Sans"/>
              <a:ea typeface="DM Sans"/>
              <a:cs typeface="DM Sans"/>
              <a:sym typeface="DM Sans"/>
            </a:endParaRPr>
          </a:p>
        </p:txBody>
      </p:sp>
      <p:pic>
        <p:nvPicPr>
          <p:cNvPr id="145" name="Google Shape;145;p21"/>
          <p:cNvPicPr preferRelativeResize="0"/>
          <p:nvPr/>
        </p:nvPicPr>
        <p:blipFill>
          <a:blip r:embed="rId3">
            <a:alphaModFix/>
          </a:blip>
          <a:stretch>
            <a:fillRect/>
          </a:stretch>
        </p:blipFill>
        <p:spPr>
          <a:xfrm>
            <a:off x="4048244" y="354775"/>
            <a:ext cx="4086225" cy="2543175"/>
          </a:xfrm>
          <a:prstGeom prst="rect">
            <a:avLst/>
          </a:prstGeom>
          <a:noFill/>
          <a:ln>
            <a:noFill/>
          </a:ln>
        </p:spPr>
      </p:pic>
      <p:pic>
        <p:nvPicPr>
          <p:cNvPr id="146" name="Google Shape;146;p21"/>
          <p:cNvPicPr preferRelativeResize="0"/>
          <p:nvPr/>
        </p:nvPicPr>
        <p:blipFill>
          <a:blip r:embed="rId4">
            <a:alphaModFix/>
          </a:blip>
          <a:stretch>
            <a:fillRect/>
          </a:stretch>
        </p:blipFill>
        <p:spPr>
          <a:xfrm>
            <a:off x="3448169" y="3442650"/>
            <a:ext cx="5286375" cy="1200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p:nvPr/>
        </p:nvSpPr>
        <p:spPr>
          <a:xfrm>
            <a:off x="3940556" y="1347919"/>
            <a:ext cx="1669800" cy="461700"/>
          </a:xfrm>
          <a:prstGeom prst="rect">
            <a:avLst/>
          </a:prstGeom>
          <a:noFill/>
          <a:ln w="9525" cap="flat" cmpd="sng">
            <a:solidFill>
              <a:srgbClr val="22A2DC"/>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2" name="Google Shape;152;p22"/>
          <p:cNvSpPr/>
          <p:nvPr/>
        </p:nvSpPr>
        <p:spPr>
          <a:xfrm>
            <a:off x="6475781" y="1363481"/>
            <a:ext cx="1669800" cy="461700"/>
          </a:xfrm>
          <a:prstGeom prst="rect">
            <a:avLst/>
          </a:prstGeom>
          <a:noFill/>
          <a:ln w="9525" cap="flat" cmpd="sng">
            <a:solidFill>
              <a:srgbClr val="28334A"/>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3" name="Google Shape;153;p22"/>
          <p:cNvSpPr/>
          <p:nvPr/>
        </p:nvSpPr>
        <p:spPr>
          <a:xfrm>
            <a:off x="3931219" y="317606"/>
            <a:ext cx="1688400" cy="1080600"/>
          </a:xfrm>
          <a:prstGeom prst="rect">
            <a:avLst/>
          </a:prstGeom>
          <a:solidFill>
            <a:srgbClr val="00A3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4" name="Google Shape;154;p22"/>
          <p:cNvSpPr/>
          <p:nvPr/>
        </p:nvSpPr>
        <p:spPr>
          <a:xfrm>
            <a:off x="6466444" y="317606"/>
            <a:ext cx="1688400" cy="1080600"/>
          </a:xfrm>
          <a:prstGeom prst="rect">
            <a:avLst/>
          </a:prstGeom>
          <a:solidFill>
            <a:srgbClr val="37475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55" name="Google Shape;155;p22"/>
          <p:cNvSpPr txBox="1"/>
          <p:nvPr/>
        </p:nvSpPr>
        <p:spPr>
          <a:xfrm>
            <a:off x="3931700" y="1892675"/>
            <a:ext cx="156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a:solidFill>
                  <a:srgbClr val="182C3F"/>
                </a:solidFill>
                <a:latin typeface="DM Sans"/>
                <a:ea typeface="DM Sans"/>
                <a:cs typeface="DM Sans"/>
                <a:sym typeface="DM Sans"/>
              </a:rPr>
              <a:t>PANTONE 2925 C</a:t>
            </a:r>
            <a:endParaRPr sz="1100" i="0" u="none" strike="noStrike" cap="none">
              <a:solidFill>
                <a:srgbClr val="182C3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900"/>
              <a:buFont typeface="Arial"/>
              <a:buNone/>
            </a:pPr>
            <a:r>
              <a:rPr lang="en" sz="900">
                <a:solidFill>
                  <a:srgbClr val="182C3F"/>
                </a:solidFill>
                <a:latin typeface="DM Sans"/>
                <a:ea typeface="DM Sans"/>
                <a:cs typeface="DM Sans"/>
                <a:sym typeface="DM Sans"/>
              </a:rPr>
              <a:t>RGB: 0, 163, 230</a:t>
            </a:r>
            <a:br>
              <a:rPr lang="en" sz="900">
                <a:solidFill>
                  <a:srgbClr val="182C3F"/>
                </a:solidFill>
                <a:latin typeface="DM Sans"/>
                <a:ea typeface="DM Sans"/>
                <a:cs typeface="DM Sans"/>
                <a:sym typeface="DM Sans"/>
              </a:rPr>
            </a:br>
            <a:r>
              <a:rPr lang="en" sz="900">
                <a:solidFill>
                  <a:srgbClr val="182C3F"/>
                </a:solidFill>
                <a:latin typeface="DM Sans"/>
                <a:ea typeface="DM Sans"/>
                <a:cs typeface="DM Sans"/>
                <a:sym typeface="DM Sans"/>
              </a:rPr>
              <a:t>CMYK: 100%, 29%, 0%, 10%</a:t>
            </a:r>
            <a:endParaRPr sz="900">
              <a:solidFill>
                <a:srgbClr val="182C3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900"/>
              <a:buFont typeface="Arial"/>
              <a:buNone/>
            </a:pPr>
            <a:r>
              <a:rPr lang="en" sz="900">
                <a:solidFill>
                  <a:srgbClr val="182C3F"/>
                </a:solidFill>
                <a:latin typeface="DM Sans"/>
                <a:ea typeface="DM Sans"/>
                <a:cs typeface="DM Sans"/>
                <a:sym typeface="DM Sans"/>
              </a:rPr>
              <a:t>HEX: #00A3E6</a:t>
            </a:r>
            <a:endParaRPr sz="1100" i="0" u="none" strike="noStrike" cap="none">
              <a:solidFill>
                <a:srgbClr val="182C3F"/>
              </a:solidFill>
              <a:latin typeface="DM Sans"/>
              <a:ea typeface="DM Sans"/>
              <a:cs typeface="DM Sans"/>
              <a:sym typeface="DM Sans"/>
            </a:endParaRPr>
          </a:p>
        </p:txBody>
      </p:sp>
      <p:sp>
        <p:nvSpPr>
          <p:cNvPr id="156" name="Google Shape;156;p22"/>
          <p:cNvSpPr txBox="1"/>
          <p:nvPr/>
        </p:nvSpPr>
        <p:spPr>
          <a:xfrm>
            <a:off x="3931700" y="1449850"/>
            <a:ext cx="14817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a:solidFill>
                  <a:srgbClr val="182C3F"/>
                </a:solidFill>
                <a:latin typeface="DM Sans SemiBold"/>
                <a:ea typeface="DM Sans SemiBold"/>
                <a:cs typeface="DM Sans SemiBold"/>
                <a:sym typeface="DM Sans SemiBold"/>
              </a:rPr>
              <a:t>Bright Blue</a:t>
            </a:r>
            <a:endParaRPr sz="1100" i="0" u="none" strike="noStrike" cap="none">
              <a:solidFill>
                <a:srgbClr val="182C3F"/>
              </a:solidFill>
              <a:latin typeface="DM Sans SemiBold"/>
              <a:ea typeface="DM Sans SemiBold"/>
              <a:cs typeface="DM Sans SemiBold"/>
              <a:sym typeface="DM Sans SemiBold"/>
            </a:endParaRPr>
          </a:p>
        </p:txBody>
      </p:sp>
      <p:sp>
        <p:nvSpPr>
          <p:cNvPr id="157" name="Google Shape;157;p22"/>
          <p:cNvSpPr txBox="1"/>
          <p:nvPr/>
        </p:nvSpPr>
        <p:spPr>
          <a:xfrm>
            <a:off x="6466926" y="1455850"/>
            <a:ext cx="13863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a:solidFill>
                  <a:srgbClr val="182C3F"/>
                </a:solidFill>
                <a:latin typeface="DM Sans SemiBold"/>
                <a:ea typeface="DM Sans SemiBold"/>
                <a:cs typeface="DM Sans SemiBold"/>
                <a:sym typeface="DM Sans SemiBold"/>
              </a:rPr>
              <a:t>Deep </a:t>
            </a:r>
            <a:r>
              <a:rPr lang="en" sz="1400">
                <a:solidFill>
                  <a:srgbClr val="182C3F"/>
                </a:solidFill>
                <a:latin typeface="DM Sans SemiBold"/>
                <a:ea typeface="DM Sans SemiBold"/>
                <a:cs typeface="DM Sans SemiBold"/>
                <a:sym typeface="DM Sans SemiBold"/>
              </a:rPr>
              <a:t>Gray</a:t>
            </a:r>
            <a:endParaRPr sz="1100" i="0" u="none" strike="noStrike" cap="none">
              <a:solidFill>
                <a:srgbClr val="182C3F"/>
              </a:solidFill>
              <a:latin typeface="DM Sans SemiBold"/>
              <a:ea typeface="DM Sans SemiBold"/>
              <a:cs typeface="DM Sans SemiBold"/>
              <a:sym typeface="DM Sans SemiBold"/>
            </a:endParaRPr>
          </a:p>
        </p:txBody>
      </p:sp>
      <p:sp>
        <p:nvSpPr>
          <p:cNvPr id="158" name="Google Shape;158;p22"/>
          <p:cNvSpPr txBox="1"/>
          <p:nvPr/>
        </p:nvSpPr>
        <p:spPr>
          <a:xfrm>
            <a:off x="6438399" y="1892675"/>
            <a:ext cx="156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a:solidFill>
                  <a:srgbClr val="182C3F"/>
                </a:solidFill>
                <a:latin typeface="DM Sans"/>
                <a:ea typeface="DM Sans"/>
                <a:cs typeface="DM Sans"/>
                <a:sym typeface="DM Sans"/>
              </a:rPr>
              <a:t>PANTONE: 7546 C</a:t>
            </a:r>
            <a:endParaRPr sz="900">
              <a:solidFill>
                <a:srgbClr val="182C3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900"/>
              <a:buFont typeface="Arial"/>
              <a:buNone/>
            </a:pPr>
            <a:r>
              <a:rPr lang="en" sz="900">
                <a:solidFill>
                  <a:srgbClr val="182C3F"/>
                </a:solidFill>
                <a:latin typeface="DM Sans"/>
                <a:ea typeface="DM Sans"/>
                <a:cs typeface="DM Sans"/>
                <a:sym typeface="DM Sans"/>
              </a:rPr>
              <a:t>RGB: 55, 71, 89</a:t>
            </a:r>
            <a:endParaRPr sz="1100" i="0" u="none" strike="noStrike" cap="none">
              <a:solidFill>
                <a:srgbClr val="182C3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900"/>
              <a:buFont typeface="Arial"/>
              <a:buNone/>
            </a:pPr>
            <a:r>
              <a:rPr lang="en" sz="900" i="0" u="none" strike="noStrike" cap="none">
                <a:solidFill>
                  <a:srgbClr val="182C3F"/>
                </a:solidFill>
                <a:latin typeface="DM Sans"/>
                <a:ea typeface="DM Sans"/>
                <a:cs typeface="DM Sans"/>
                <a:sym typeface="DM Sans"/>
              </a:rPr>
              <a:t>C</a:t>
            </a:r>
            <a:r>
              <a:rPr lang="en" sz="900">
                <a:solidFill>
                  <a:srgbClr val="182C3F"/>
                </a:solidFill>
                <a:latin typeface="DM Sans"/>
                <a:ea typeface="DM Sans"/>
                <a:cs typeface="DM Sans"/>
                <a:sym typeface="DM Sans"/>
              </a:rPr>
              <a:t>MYK: 38%, 20%, 0%, 65%</a:t>
            </a:r>
            <a:endParaRPr sz="1100" i="0" u="none" strike="noStrike" cap="none">
              <a:solidFill>
                <a:srgbClr val="182C3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900"/>
              <a:buFont typeface="Arial"/>
              <a:buNone/>
            </a:pPr>
            <a:r>
              <a:rPr lang="en" sz="900">
                <a:solidFill>
                  <a:srgbClr val="182C3F"/>
                </a:solidFill>
                <a:latin typeface="DM Sans"/>
                <a:ea typeface="DM Sans"/>
                <a:cs typeface="DM Sans"/>
                <a:sym typeface="DM Sans"/>
              </a:rPr>
              <a:t>HEX: #374759</a:t>
            </a:r>
            <a:endParaRPr sz="1100" i="0" u="none" strike="noStrike" cap="none">
              <a:solidFill>
                <a:srgbClr val="182C3F"/>
              </a:solidFill>
              <a:latin typeface="DM Sans"/>
              <a:ea typeface="DM Sans"/>
              <a:cs typeface="DM Sans"/>
              <a:sym typeface="DM Sans"/>
            </a:endParaRPr>
          </a:p>
        </p:txBody>
      </p:sp>
      <p:sp>
        <p:nvSpPr>
          <p:cNvPr id="159" name="Google Shape;159;p22"/>
          <p:cNvSpPr txBox="1"/>
          <p:nvPr/>
        </p:nvSpPr>
        <p:spPr>
          <a:xfrm>
            <a:off x="330019" y="668456"/>
            <a:ext cx="27447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800">
                <a:solidFill>
                  <a:srgbClr val="182C3F"/>
                </a:solidFill>
                <a:latin typeface="DM Sans SemiBold"/>
                <a:ea typeface="DM Sans SemiBold"/>
                <a:cs typeface="DM Sans SemiBold"/>
                <a:sym typeface="DM Sans SemiBold"/>
              </a:rPr>
              <a:t>Primary Colors</a:t>
            </a:r>
            <a:endParaRPr sz="1800" i="0" u="none" strike="noStrike" cap="none">
              <a:solidFill>
                <a:srgbClr val="182C3F"/>
              </a:solidFill>
              <a:latin typeface="DM Sans SemiBold"/>
              <a:ea typeface="DM Sans SemiBold"/>
              <a:cs typeface="DM Sans SemiBold"/>
              <a:sym typeface="DM Sans SemiBold"/>
            </a:endParaRPr>
          </a:p>
        </p:txBody>
      </p:sp>
      <p:sp>
        <p:nvSpPr>
          <p:cNvPr id="160" name="Google Shape;160;p22"/>
          <p:cNvSpPr txBox="1"/>
          <p:nvPr/>
        </p:nvSpPr>
        <p:spPr>
          <a:xfrm>
            <a:off x="330025" y="1051938"/>
            <a:ext cx="2320800" cy="1369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000">
                <a:solidFill>
                  <a:srgbClr val="182C3F"/>
                </a:solidFill>
                <a:latin typeface="DM Sans"/>
                <a:ea typeface="DM Sans"/>
                <a:cs typeface="DM Sans"/>
                <a:sym typeface="DM Sans"/>
              </a:rPr>
              <a:t>One of these colors should be the dominant color in all collateral.. They can be combined with one another, or with a secondary color.</a:t>
            </a:r>
            <a:endParaRPr sz="1000">
              <a:solidFill>
                <a:srgbClr val="182C3F"/>
              </a:solidFill>
              <a:latin typeface="DM Sans"/>
              <a:ea typeface="DM Sans"/>
              <a:cs typeface="DM Sans"/>
              <a:sym typeface="DM Sans"/>
            </a:endParaRPr>
          </a:p>
          <a:p>
            <a:pPr marL="0" lvl="0" indent="0" algn="l" rtl="0">
              <a:spcBef>
                <a:spcPts val="0"/>
              </a:spcBef>
              <a:spcAft>
                <a:spcPts val="0"/>
              </a:spcAft>
              <a:buNone/>
            </a:pPr>
            <a:endParaRPr sz="1000">
              <a:solidFill>
                <a:srgbClr val="182C3F"/>
              </a:solidFill>
              <a:latin typeface="DM Sans"/>
              <a:ea typeface="DM Sans"/>
              <a:cs typeface="DM Sans"/>
              <a:sym typeface="DM Sans"/>
            </a:endParaRPr>
          </a:p>
          <a:p>
            <a:pPr marL="0" lvl="0" indent="0" algn="l" rtl="0">
              <a:spcBef>
                <a:spcPts val="0"/>
              </a:spcBef>
              <a:spcAft>
                <a:spcPts val="0"/>
              </a:spcAft>
              <a:buNone/>
            </a:pPr>
            <a:r>
              <a:rPr lang="en" sz="1000">
                <a:solidFill>
                  <a:srgbClr val="182C3F"/>
                </a:solidFill>
                <a:latin typeface="DM Sans"/>
                <a:ea typeface="DM Sans"/>
                <a:cs typeface="DM Sans"/>
                <a:sym typeface="DM Sans"/>
              </a:rPr>
              <a:t>Use of white space is important for the Metazoa brand. Do not overuse the colors. </a:t>
            </a:r>
            <a:endParaRPr sz="1000">
              <a:solidFill>
                <a:srgbClr val="182C3F"/>
              </a:solidFill>
              <a:latin typeface="DM Sans"/>
              <a:ea typeface="DM Sans"/>
              <a:cs typeface="DM Sans"/>
              <a:sym typeface="DM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p:nvPr/>
        </p:nvSpPr>
        <p:spPr>
          <a:xfrm>
            <a:off x="330019" y="668456"/>
            <a:ext cx="27447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800">
                <a:solidFill>
                  <a:srgbClr val="182C3F"/>
                </a:solidFill>
                <a:latin typeface="DM Sans SemiBold"/>
                <a:ea typeface="DM Sans SemiBold"/>
                <a:cs typeface="DM Sans SemiBold"/>
                <a:sym typeface="DM Sans SemiBold"/>
              </a:rPr>
              <a:t>Secondary Colors</a:t>
            </a:r>
            <a:endParaRPr sz="1800" i="0" u="none" strike="noStrike" cap="none">
              <a:solidFill>
                <a:srgbClr val="182C3F"/>
              </a:solidFill>
              <a:latin typeface="DM Sans SemiBold"/>
              <a:ea typeface="DM Sans SemiBold"/>
              <a:cs typeface="DM Sans SemiBold"/>
              <a:sym typeface="DM Sans SemiBold"/>
            </a:endParaRPr>
          </a:p>
        </p:txBody>
      </p:sp>
      <p:sp>
        <p:nvSpPr>
          <p:cNvPr id="166" name="Google Shape;166;p23"/>
          <p:cNvSpPr txBox="1"/>
          <p:nvPr/>
        </p:nvSpPr>
        <p:spPr>
          <a:xfrm>
            <a:off x="330025" y="1014644"/>
            <a:ext cx="2320800" cy="1369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000">
                <a:solidFill>
                  <a:srgbClr val="182C3F"/>
                </a:solidFill>
                <a:latin typeface="DM Sans"/>
                <a:ea typeface="DM Sans"/>
                <a:cs typeface="DM Sans"/>
                <a:sym typeface="DM Sans"/>
              </a:rPr>
              <a:t>These colors should only be used if a primary color is already present. They are designed to complement the primary colors.</a:t>
            </a:r>
            <a:endParaRPr sz="1000">
              <a:solidFill>
                <a:srgbClr val="182C3F"/>
              </a:solidFill>
              <a:latin typeface="DM Sans"/>
              <a:ea typeface="DM Sans"/>
              <a:cs typeface="DM Sans"/>
              <a:sym typeface="DM Sans"/>
            </a:endParaRPr>
          </a:p>
          <a:p>
            <a:pPr marL="0" lvl="0" indent="0" algn="l" rtl="0">
              <a:spcBef>
                <a:spcPts val="0"/>
              </a:spcBef>
              <a:spcAft>
                <a:spcPts val="0"/>
              </a:spcAft>
              <a:buNone/>
            </a:pPr>
            <a:endParaRPr sz="1000">
              <a:solidFill>
                <a:srgbClr val="182C3F"/>
              </a:solidFill>
              <a:latin typeface="DM Sans"/>
              <a:ea typeface="DM Sans"/>
              <a:cs typeface="DM Sans"/>
              <a:sym typeface="DM Sans"/>
            </a:endParaRPr>
          </a:p>
          <a:p>
            <a:pPr marL="0" lvl="0" indent="0" algn="l" rtl="0">
              <a:spcBef>
                <a:spcPts val="0"/>
              </a:spcBef>
              <a:spcAft>
                <a:spcPts val="0"/>
              </a:spcAft>
              <a:buNone/>
            </a:pPr>
            <a:r>
              <a:rPr lang="en" sz="1000">
                <a:solidFill>
                  <a:srgbClr val="182C3F"/>
                </a:solidFill>
                <a:latin typeface="DM Sans"/>
                <a:ea typeface="DM Sans"/>
                <a:cs typeface="DM Sans"/>
                <a:sym typeface="DM Sans"/>
              </a:rPr>
              <a:t>Use of white space is important for the RiverMeadow brand. Do not overuse the colors.</a:t>
            </a:r>
            <a:endParaRPr sz="1000">
              <a:solidFill>
                <a:srgbClr val="182C3F"/>
              </a:solidFill>
              <a:latin typeface="DM Sans"/>
              <a:ea typeface="DM Sans"/>
              <a:cs typeface="DM Sans"/>
              <a:sym typeface="DM Sans"/>
            </a:endParaRPr>
          </a:p>
        </p:txBody>
      </p:sp>
      <p:sp>
        <p:nvSpPr>
          <p:cNvPr id="167" name="Google Shape;167;p23"/>
          <p:cNvSpPr/>
          <p:nvPr/>
        </p:nvSpPr>
        <p:spPr>
          <a:xfrm>
            <a:off x="3940556" y="1347919"/>
            <a:ext cx="1669800" cy="461700"/>
          </a:xfrm>
          <a:prstGeom prst="rect">
            <a:avLst/>
          </a:prstGeom>
          <a:noFill/>
          <a:ln w="9525" cap="flat" cmpd="sng">
            <a:solidFill>
              <a:srgbClr val="DDE5ED"/>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8" name="Google Shape;168;p23"/>
          <p:cNvSpPr/>
          <p:nvPr/>
        </p:nvSpPr>
        <p:spPr>
          <a:xfrm>
            <a:off x="3931219" y="317606"/>
            <a:ext cx="1688400" cy="1080600"/>
          </a:xfrm>
          <a:prstGeom prst="rect">
            <a:avLst/>
          </a:prstGeom>
          <a:solidFill>
            <a:srgbClr val="E5F0FD"/>
          </a:solidFill>
          <a:ln w="9525" cap="flat" cmpd="sng">
            <a:solidFill>
              <a:srgbClr val="DDE5E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9" name="Google Shape;169;p23"/>
          <p:cNvSpPr txBox="1"/>
          <p:nvPr/>
        </p:nvSpPr>
        <p:spPr>
          <a:xfrm>
            <a:off x="3931700" y="1892675"/>
            <a:ext cx="16884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a:solidFill>
                  <a:srgbClr val="28334A"/>
                </a:solidFill>
                <a:latin typeface="DM Sans"/>
                <a:ea typeface="DM Sans"/>
                <a:cs typeface="DM Sans"/>
                <a:sym typeface="DM Sans"/>
              </a:rPr>
              <a:t>PANTONE 656 C</a:t>
            </a:r>
            <a:endParaRPr sz="1100" i="0" u="none" strike="noStrike" cap="none">
              <a:solidFill>
                <a:srgbClr val="28334A"/>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900"/>
              <a:buFont typeface="Arial"/>
              <a:buNone/>
            </a:pPr>
            <a:r>
              <a:rPr lang="en" sz="900">
                <a:solidFill>
                  <a:srgbClr val="28334A"/>
                </a:solidFill>
                <a:latin typeface="DM Sans"/>
                <a:ea typeface="DM Sans"/>
                <a:cs typeface="DM Sans"/>
                <a:sym typeface="DM Sans"/>
              </a:rPr>
              <a:t>RGB: 230, 240, 252</a:t>
            </a:r>
            <a:endParaRPr sz="900">
              <a:solidFill>
                <a:srgbClr val="28334A"/>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900"/>
              <a:buFont typeface="Arial"/>
              <a:buNone/>
            </a:pPr>
            <a:r>
              <a:rPr lang="en" sz="900">
                <a:solidFill>
                  <a:srgbClr val="28334A"/>
                </a:solidFill>
                <a:latin typeface="DM Sans"/>
                <a:ea typeface="DM Sans"/>
                <a:cs typeface="DM Sans"/>
                <a:sym typeface="DM Sans"/>
              </a:rPr>
              <a:t>CMYK: 9%, 5%, 0%, 1%</a:t>
            </a:r>
            <a:endParaRPr sz="900">
              <a:solidFill>
                <a:srgbClr val="28334A"/>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900"/>
              <a:buFont typeface="Arial"/>
              <a:buNone/>
            </a:pPr>
            <a:r>
              <a:rPr lang="en" sz="900">
                <a:solidFill>
                  <a:srgbClr val="28334A"/>
                </a:solidFill>
                <a:latin typeface="DM Sans"/>
                <a:ea typeface="DM Sans"/>
                <a:cs typeface="DM Sans"/>
                <a:sym typeface="DM Sans"/>
              </a:rPr>
              <a:t>HEX: #E5F0FDFF</a:t>
            </a:r>
            <a:endParaRPr sz="1100" i="0" u="none" strike="noStrike" cap="none">
              <a:solidFill>
                <a:srgbClr val="28334A"/>
              </a:solidFill>
              <a:latin typeface="DM Sans"/>
              <a:ea typeface="DM Sans"/>
              <a:cs typeface="DM Sans"/>
              <a:sym typeface="DM Sans"/>
            </a:endParaRPr>
          </a:p>
        </p:txBody>
      </p:sp>
      <p:sp>
        <p:nvSpPr>
          <p:cNvPr id="170" name="Google Shape;170;p23"/>
          <p:cNvSpPr txBox="1"/>
          <p:nvPr/>
        </p:nvSpPr>
        <p:spPr>
          <a:xfrm>
            <a:off x="3931700" y="1449852"/>
            <a:ext cx="1793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a:solidFill>
                  <a:srgbClr val="28334A"/>
                </a:solidFill>
                <a:latin typeface="DM Sans SemiBold"/>
                <a:ea typeface="DM Sans SemiBold"/>
                <a:cs typeface="DM Sans SemiBold"/>
                <a:sym typeface="DM Sans SemiBold"/>
              </a:rPr>
              <a:t>Pale Blue</a:t>
            </a:r>
            <a:endParaRPr sz="1100" i="0" u="none" strike="noStrike" cap="none">
              <a:solidFill>
                <a:srgbClr val="28334A"/>
              </a:solidFill>
              <a:latin typeface="DM Sans SemiBold"/>
              <a:ea typeface="DM Sans SemiBold"/>
              <a:cs typeface="DM Sans SemiBold"/>
              <a:sym typeface="DM Sans SemiBold"/>
            </a:endParaRPr>
          </a:p>
        </p:txBody>
      </p:sp>
      <p:sp>
        <p:nvSpPr>
          <p:cNvPr id="171" name="Google Shape;171;p23"/>
          <p:cNvSpPr/>
          <p:nvPr/>
        </p:nvSpPr>
        <p:spPr>
          <a:xfrm>
            <a:off x="6485456" y="1347919"/>
            <a:ext cx="1669800" cy="461700"/>
          </a:xfrm>
          <a:prstGeom prst="rect">
            <a:avLst/>
          </a:prstGeom>
          <a:noFill/>
          <a:ln w="9525" cap="flat" cmpd="sng">
            <a:solidFill>
              <a:srgbClr val="6870B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2" name="Google Shape;172;p23"/>
          <p:cNvSpPr/>
          <p:nvPr/>
        </p:nvSpPr>
        <p:spPr>
          <a:xfrm>
            <a:off x="6476119" y="317606"/>
            <a:ext cx="1688400" cy="1080600"/>
          </a:xfrm>
          <a:prstGeom prst="rect">
            <a:avLst/>
          </a:prstGeom>
          <a:solidFill>
            <a:srgbClr val="202E5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3" name="Google Shape;173;p23"/>
          <p:cNvSpPr txBox="1"/>
          <p:nvPr/>
        </p:nvSpPr>
        <p:spPr>
          <a:xfrm>
            <a:off x="6476600" y="1892675"/>
            <a:ext cx="156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a:solidFill>
                  <a:srgbClr val="182C3F"/>
                </a:solidFill>
                <a:latin typeface="DM Sans"/>
                <a:ea typeface="DM Sans"/>
                <a:cs typeface="DM Sans"/>
                <a:sym typeface="DM Sans"/>
              </a:rPr>
              <a:t>PANTONE 534 C</a:t>
            </a:r>
            <a:endParaRPr sz="1100" i="0" u="none" strike="noStrike" cap="none">
              <a:solidFill>
                <a:srgbClr val="182C3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900"/>
              <a:buFont typeface="Arial"/>
              <a:buNone/>
            </a:pPr>
            <a:r>
              <a:rPr lang="en" sz="900">
                <a:solidFill>
                  <a:srgbClr val="182C3F"/>
                </a:solidFill>
                <a:latin typeface="DM Sans"/>
                <a:ea typeface="DM Sans"/>
                <a:cs typeface="DM Sans"/>
                <a:sym typeface="DM Sans"/>
              </a:rPr>
              <a:t>RGB: 32, 46, 84</a:t>
            </a:r>
            <a:endParaRPr sz="900">
              <a:solidFill>
                <a:srgbClr val="182C3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900"/>
              <a:buFont typeface="Arial"/>
              <a:buNone/>
            </a:pPr>
            <a:r>
              <a:rPr lang="en" sz="900">
                <a:solidFill>
                  <a:srgbClr val="182C3F"/>
                </a:solidFill>
                <a:latin typeface="DM Sans"/>
                <a:ea typeface="DM Sans"/>
                <a:cs typeface="DM Sans"/>
                <a:sym typeface="DM Sans"/>
              </a:rPr>
              <a:t>CMYK: 62%, 45%, 0%, 67%</a:t>
            </a:r>
            <a:endParaRPr sz="900">
              <a:solidFill>
                <a:srgbClr val="182C3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900"/>
              <a:buFont typeface="Arial"/>
              <a:buNone/>
            </a:pPr>
            <a:r>
              <a:rPr lang="en" sz="900">
                <a:solidFill>
                  <a:srgbClr val="182C3F"/>
                </a:solidFill>
                <a:latin typeface="DM Sans"/>
                <a:ea typeface="DM Sans"/>
                <a:cs typeface="DM Sans"/>
                <a:sym typeface="DM Sans"/>
              </a:rPr>
              <a:t>HEX: </a:t>
            </a:r>
            <a:r>
              <a:rPr lang="en" sz="900" i="0" u="none" strike="noStrike" cap="none">
                <a:solidFill>
                  <a:srgbClr val="182C3F"/>
                </a:solidFill>
                <a:latin typeface="DM Sans"/>
                <a:ea typeface="DM Sans"/>
                <a:cs typeface="DM Sans"/>
                <a:sym typeface="DM Sans"/>
              </a:rPr>
              <a:t>#</a:t>
            </a:r>
            <a:r>
              <a:rPr lang="en" sz="900">
                <a:solidFill>
                  <a:srgbClr val="182C3F"/>
                </a:solidFill>
                <a:latin typeface="DM Sans"/>
                <a:ea typeface="DM Sans"/>
                <a:cs typeface="DM Sans"/>
                <a:sym typeface="DM Sans"/>
              </a:rPr>
              <a:t>202E54</a:t>
            </a:r>
            <a:endParaRPr sz="1100" i="0" u="none" strike="noStrike" cap="none">
              <a:solidFill>
                <a:srgbClr val="182C3F"/>
              </a:solidFill>
              <a:latin typeface="DM Sans"/>
              <a:ea typeface="DM Sans"/>
              <a:cs typeface="DM Sans"/>
              <a:sym typeface="DM Sans"/>
            </a:endParaRPr>
          </a:p>
        </p:txBody>
      </p:sp>
      <p:sp>
        <p:nvSpPr>
          <p:cNvPr id="174" name="Google Shape;174;p23"/>
          <p:cNvSpPr txBox="1"/>
          <p:nvPr/>
        </p:nvSpPr>
        <p:spPr>
          <a:xfrm>
            <a:off x="6476600" y="1449852"/>
            <a:ext cx="1793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a:solidFill>
                  <a:srgbClr val="182C3F"/>
                </a:solidFill>
                <a:latin typeface="DM Sans SemiBold"/>
                <a:ea typeface="DM Sans SemiBold"/>
                <a:cs typeface="DM Sans SemiBold"/>
                <a:sym typeface="DM Sans SemiBold"/>
              </a:rPr>
              <a:t>Dark Blue</a:t>
            </a:r>
            <a:endParaRPr sz="1100" i="0" u="none" strike="noStrike" cap="none">
              <a:solidFill>
                <a:srgbClr val="182C3F"/>
              </a:solidFill>
              <a:latin typeface="DM Sans SemiBold"/>
              <a:ea typeface="DM Sans SemiBold"/>
              <a:cs typeface="DM Sans SemiBold"/>
              <a:sym typeface="DM Sans SemiBold"/>
            </a:endParaRPr>
          </a:p>
        </p:txBody>
      </p:sp>
      <p:sp>
        <p:nvSpPr>
          <p:cNvPr id="175" name="Google Shape;175;p23"/>
          <p:cNvSpPr/>
          <p:nvPr/>
        </p:nvSpPr>
        <p:spPr>
          <a:xfrm>
            <a:off x="3941031" y="3835156"/>
            <a:ext cx="1669800" cy="461700"/>
          </a:xfrm>
          <a:prstGeom prst="rect">
            <a:avLst/>
          </a:prstGeom>
          <a:noFill/>
          <a:ln w="9525" cap="flat" cmpd="sng">
            <a:solidFill>
              <a:srgbClr val="3E69B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6" name="Google Shape;176;p23"/>
          <p:cNvSpPr/>
          <p:nvPr/>
        </p:nvSpPr>
        <p:spPr>
          <a:xfrm>
            <a:off x="3931206" y="2762844"/>
            <a:ext cx="1688400" cy="1080600"/>
          </a:xfrm>
          <a:prstGeom prst="rect">
            <a:avLst/>
          </a:prstGeom>
          <a:solidFill>
            <a:srgbClr val="03619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913A"/>
              </a:solidFill>
              <a:latin typeface="Calibri"/>
              <a:ea typeface="Calibri"/>
              <a:cs typeface="Calibri"/>
              <a:sym typeface="Calibri"/>
            </a:endParaRPr>
          </a:p>
        </p:txBody>
      </p:sp>
      <p:sp>
        <p:nvSpPr>
          <p:cNvPr id="177" name="Google Shape;177;p23"/>
          <p:cNvSpPr txBox="1"/>
          <p:nvPr/>
        </p:nvSpPr>
        <p:spPr>
          <a:xfrm>
            <a:off x="3931700" y="3927528"/>
            <a:ext cx="16884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a:solidFill>
                  <a:srgbClr val="182C3F"/>
                </a:solidFill>
                <a:latin typeface="DM Sans SemiBold"/>
                <a:ea typeface="DM Sans SemiBold"/>
                <a:cs typeface="DM Sans SemiBold"/>
                <a:sym typeface="DM Sans SemiBold"/>
              </a:rPr>
              <a:t>Deep Blue</a:t>
            </a:r>
            <a:endParaRPr sz="1100" i="0" u="none" strike="noStrike" cap="none">
              <a:solidFill>
                <a:srgbClr val="182C3F"/>
              </a:solidFill>
              <a:latin typeface="DM Sans SemiBold"/>
              <a:ea typeface="DM Sans SemiBold"/>
              <a:cs typeface="DM Sans SemiBold"/>
              <a:sym typeface="DM Sans SemiBold"/>
            </a:endParaRPr>
          </a:p>
        </p:txBody>
      </p:sp>
      <p:sp>
        <p:nvSpPr>
          <p:cNvPr id="178" name="Google Shape;178;p23"/>
          <p:cNvSpPr txBox="1"/>
          <p:nvPr/>
        </p:nvSpPr>
        <p:spPr>
          <a:xfrm>
            <a:off x="3930727" y="4347900"/>
            <a:ext cx="1617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a:solidFill>
                  <a:srgbClr val="182C3F"/>
                </a:solidFill>
                <a:latin typeface="DM Sans"/>
                <a:ea typeface="DM Sans"/>
                <a:cs typeface="DM Sans"/>
                <a:sym typeface="DM Sans"/>
              </a:rPr>
              <a:t>PANTONE 7691 C</a:t>
            </a:r>
            <a:endParaRPr sz="900">
              <a:solidFill>
                <a:srgbClr val="182C3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900"/>
              <a:buFont typeface="Arial"/>
              <a:buNone/>
            </a:pPr>
            <a:r>
              <a:rPr lang="en" sz="900">
                <a:solidFill>
                  <a:srgbClr val="182C3F"/>
                </a:solidFill>
                <a:latin typeface="DM Sans"/>
                <a:ea typeface="DM Sans"/>
                <a:cs typeface="DM Sans"/>
                <a:sym typeface="DM Sans"/>
              </a:rPr>
              <a:t>RGB: 3, 98, 148</a:t>
            </a:r>
            <a:endParaRPr sz="900">
              <a:solidFill>
                <a:srgbClr val="182C3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900"/>
              <a:buFont typeface="Arial"/>
              <a:buNone/>
            </a:pPr>
            <a:r>
              <a:rPr lang="en" sz="900">
                <a:solidFill>
                  <a:srgbClr val="182C3F"/>
                </a:solidFill>
                <a:latin typeface="DM Sans"/>
                <a:ea typeface="DM Sans"/>
                <a:cs typeface="DM Sans"/>
                <a:sym typeface="DM Sans"/>
              </a:rPr>
              <a:t>CMYK: 98%, 34%, 0%, 42%</a:t>
            </a:r>
            <a:endParaRPr sz="1100" i="0" u="none" strike="noStrike" cap="none">
              <a:solidFill>
                <a:srgbClr val="182C3F"/>
              </a:solidFill>
              <a:latin typeface="DM Sans"/>
              <a:ea typeface="DM Sans"/>
              <a:cs typeface="DM Sans"/>
              <a:sym typeface="DM Sans"/>
            </a:endParaRPr>
          </a:p>
          <a:p>
            <a:pPr marL="0" marR="0" lvl="0" indent="0" algn="l" rtl="0">
              <a:lnSpc>
                <a:spcPct val="100000"/>
              </a:lnSpc>
              <a:spcBef>
                <a:spcPts val="0"/>
              </a:spcBef>
              <a:spcAft>
                <a:spcPts val="0"/>
              </a:spcAft>
              <a:buClr>
                <a:srgbClr val="000000"/>
              </a:buClr>
              <a:buSzPts val="900"/>
              <a:buFont typeface="Arial"/>
              <a:buNone/>
            </a:pPr>
            <a:r>
              <a:rPr lang="en" sz="900">
                <a:solidFill>
                  <a:srgbClr val="182C3F"/>
                </a:solidFill>
                <a:latin typeface="DM Sans"/>
                <a:ea typeface="DM Sans"/>
                <a:cs typeface="DM Sans"/>
                <a:sym typeface="DM Sans"/>
              </a:rPr>
              <a:t>#036193</a:t>
            </a:r>
            <a:endParaRPr sz="1100" i="0" u="none" strike="noStrike" cap="none">
              <a:solidFill>
                <a:srgbClr val="182C3F"/>
              </a:solidFill>
              <a:latin typeface="DM Sans"/>
              <a:ea typeface="DM Sans"/>
              <a:cs typeface="DM Sans"/>
              <a:sym typeface="DM Sans"/>
            </a:endParaRPr>
          </a:p>
        </p:txBody>
      </p:sp>
      <p:sp>
        <p:nvSpPr>
          <p:cNvPr id="179" name="Google Shape;179;p23"/>
          <p:cNvSpPr/>
          <p:nvPr/>
        </p:nvSpPr>
        <p:spPr>
          <a:xfrm>
            <a:off x="6528937" y="3806600"/>
            <a:ext cx="1688400" cy="461700"/>
          </a:xfrm>
          <a:prstGeom prst="rect">
            <a:avLst/>
          </a:prstGeom>
          <a:noFill/>
          <a:ln w="9525" cap="flat" cmpd="sng">
            <a:solidFill>
              <a:srgbClr val="DDE5ED"/>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0" name="Google Shape;180;p23"/>
          <p:cNvSpPr/>
          <p:nvPr/>
        </p:nvSpPr>
        <p:spPr>
          <a:xfrm>
            <a:off x="6528944" y="2762844"/>
            <a:ext cx="1688400" cy="1080600"/>
          </a:xfrm>
          <a:prstGeom prst="rect">
            <a:avLst/>
          </a:prstGeom>
          <a:solidFill>
            <a:schemeClr val="lt1"/>
          </a:solidFill>
          <a:ln w="9525" cap="flat" cmpd="sng">
            <a:solidFill>
              <a:srgbClr val="DDE5E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913A"/>
              </a:solidFill>
              <a:latin typeface="Calibri"/>
              <a:ea typeface="Calibri"/>
              <a:cs typeface="Calibri"/>
              <a:sym typeface="Calibri"/>
            </a:endParaRPr>
          </a:p>
        </p:txBody>
      </p:sp>
      <p:sp>
        <p:nvSpPr>
          <p:cNvPr id="181" name="Google Shape;181;p23"/>
          <p:cNvSpPr txBox="1"/>
          <p:nvPr/>
        </p:nvSpPr>
        <p:spPr>
          <a:xfrm>
            <a:off x="6529438" y="3934915"/>
            <a:ext cx="16884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b="1">
                <a:solidFill>
                  <a:srgbClr val="28334A"/>
                </a:solidFill>
                <a:latin typeface="Ubuntu"/>
                <a:ea typeface="Ubuntu"/>
                <a:cs typeface="Ubuntu"/>
                <a:sym typeface="Ubuntu"/>
              </a:rPr>
              <a:t>White</a:t>
            </a:r>
            <a:endParaRPr sz="1100" b="1" i="0" u="none" strike="noStrike" cap="none">
              <a:solidFill>
                <a:srgbClr val="28334A"/>
              </a:solidFill>
              <a:latin typeface="Ubuntu"/>
              <a:ea typeface="Ubuntu"/>
              <a:cs typeface="Ubuntu"/>
              <a:sym typeface="Ubuntu"/>
            </a:endParaRPr>
          </a:p>
        </p:txBody>
      </p:sp>
      <p:sp>
        <p:nvSpPr>
          <p:cNvPr id="182" name="Google Shape;182;p23"/>
          <p:cNvSpPr txBox="1"/>
          <p:nvPr/>
        </p:nvSpPr>
        <p:spPr>
          <a:xfrm>
            <a:off x="6528453" y="4382434"/>
            <a:ext cx="13713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a:solidFill>
                  <a:srgbClr val="28334A"/>
                </a:solidFill>
                <a:latin typeface="Ubuntu"/>
                <a:ea typeface="Ubuntu"/>
                <a:cs typeface="Ubuntu"/>
                <a:sym typeface="Ubuntu"/>
              </a:rPr>
              <a:t>PANTONE 000 C</a:t>
            </a:r>
            <a:endParaRPr sz="900">
              <a:solidFill>
                <a:srgbClr val="28334A"/>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900"/>
              <a:buFont typeface="Arial"/>
              <a:buNone/>
            </a:pPr>
            <a:r>
              <a:rPr lang="en" sz="900">
                <a:solidFill>
                  <a:srgbClr val="28334A"/>
                </a:solidFill>
                <a:latin typeface="Ubuntu"/>
                <a:ea typeface="Ubuntu"/>
                <a:cs typeface="Ubuntu"/>
                <a:sym typeface="Ubuntu"/>
              </a:rPr>
              <a:t>RGB: 255 255 255</a:t>
            </a:r>
            <a:endParaRPr sz="900">
              <a:solidFill>
                <a:srgbClr val="28334A"/>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900"/>
              <a:buFont typeface="Arial"/>
              <a:buNone/>
            </a:pPr>
            <a:r>
              <a:rPr lang="en" sz="900">
                <a:solidFill>
                  <a:srgbClr val="28334A"/>
                </a:solidFill>
                <a:latin typeface="Ubuntu"/>
                <a:ea typeface="Ubuntu"/>
                <a:cs typeface="Ubuntu"/>
                <a:sym typeface="Ubuntu"/>
              </a:rPr>
              <a:t>CMYK: 0%, 0%, 0%, 0%</a:t>
            </a:r>
            <a:endParaRPr sz="1100" i="0" u="none" strike="noStrike" cap="none">
              <a:solidFill>
                <a:srgbClr val="28334A"/>
              </a:solidFill>
              <a:latin typeface="Ubuntu"/>
              <a:ea typeface="Ubuntu"/>
              <a:cs typeface="Ubuntu"/>
              <a:sym typeface="Ubuntu"/>
            </a:endParaRPr>
          </a:p>
          <a:p>
            <a:pPr marL="0" marR="0" lvl="0" indent="0" algn="l" rtl="0">
              <a:lnSpc>
                <a:spcPct val="100000"/>
              </a:lnSpc>
              <a:spcBef>
                <a:spcPts val="0"/>
              </a:spcBef>
              <a:spcAft>
                <a:spcPts val="0"/>
              </a:spcAft>
              <a:buClr>
                <a:srgbClr val="000000"/>
              </a:buClr>
              <a:buSzPts val="900"/>
              <a:buFont typeface="Arial"/>
              <a:buNone/>
            </a:pPr>
            <a:r>
              <a:rPr lang="en" sz="900">
                <a:solidFill>
                  <a:srgbClr val="28334A"/>
                </a:solidFill>
                <a:latin typeface="Ubuntu"/>
                <a:ea typeface="Ubuntu"/>
                <a:cs typeface="Ubuntu"/>
                <a:sym typeface="Ubuntu"/>
              </a:rPr>
              <a:t>HEX: #FFFFFF</a:t>
            </a:r>
            <a:endParaRPr sz="1100" i="0" u="none" strike="noStrike" cap="none">
              <a:solidFill>
                <a:srgbClr val="28334A"/>
              </a:solidFill>
              <a:latin typeface="Ubuntu"/>
              <a:ea typeface="Ubuntu"/>
              <a:cs typeface="Ubuntu"/>
              <a:sym typeface="Ubuntu"/>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4"/>
          <p:cNvSpPr txBox="1"/>
          <p:nvPr/>
        </p:nvSpPr>
        <p:spPr>
          <a:xfrm>
            <a:off x="330019" y="668456"/>
            <a:ext cx="27447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 sz="1800">
                <a:solidFill>
                  <a:srgbClr val="182C3F"/>
                </a:solidFill>
                <a:latin typeface="DM Sans SemiBold"/>
                <a:ea typeface="DM Sans SemiBold"/>
                <a:cs typeface="DM Sans SemiBold"/>
                <a:sym typeface="DM Sans SemiBold"/>
              </a:rPr>
              <a:t>Gradients</a:t>
            </a:r>
            <a:endParaRPr sz="1800" i="0" u="none" strike="noStrike" cap="none">
              <a:solidFill>
                <a:srgbClr val="182C3F"/>
              </a:solidFill>
              <a:latin typeface="DM Sans SemiBold"/>
              <a:ea typeface="DM Sans SemiBold"/>
              <a:cs typeface="DM Sans SemiBold"/>
              <a:sym typeface="DM Sans SemiBold"/>
            </a:endParaRPr>
          </a:p>
        </p:txBody>
      </p:sp>
      <p:sp>
        <p:nvSpPr>
          <p:cNvPr id="188" name="Google Shape;188;p24"/>
          <p:cNvSpPr txBox="1"/>
          <p:nvPr/>
        </p:nvSpPr>
        <p:spPr>
          <a:xfrm>
            <a:off x="330025" y="1014644"/>
            <a:ext cx="2320800" cy="13698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n" sz="1000">
                <a:solidFill>
                  <a:srgbClr val="182C3F"/>
                </a:solidFill>
                <a:latin typeface="DM Sans"/>
                <a:ea typeface="DM Sans"/>
                <a:cs typeface="DM Sans"/>
                <a:sym typeface="DM Sans"/>
              </a:rPr>
              <a:t>These gradients should only be used if a primary color is already present. They are designed to complement the primary colors.</a:t>
            </a:r>
            <a:endParaRPr sz="1000">
              <a:solidFill>
                <a:srgbClr val="182C3F"/>
              </a:solidFill>
              <a:latin typeface="DM Sans"/>
              <a:ea typeface="DM Sans"/>
              <a:cs typeface="DM Sans"/>
              <a:sym typeface="DM Sans"/>
            </a:endParaRPr>
          </a:p>
          <a:p>
            <a:pPr marL="0" lvl="0" indent="0" algn="l" rtl="0">
              <a:spcBef>
                <a:spcPts val="0"/>
              </a:spcBef>
              <a:spcAft>
                <a:spcPts val="0"/>
              </a:spcAft>
              <a:buNone/>
            </a:pPr>
            <a:endParaRPr sz="1000">
              <a:solidFill>
                <a:srgbClr val="182C3F"/>
              </a:solidFill>
              <a:latin typeface="DM Sans"/>
              <a:ea typeface="DM Sans"/>
              <a:cs typeface="DM Sans"/>
              <a:sym typeface="DM Sans"/>
            </a:endParaRPr>
          </a:p>
          <a:p>
            <a:pPr marL="0" lvl="0" indent="0" algn="l" rtl="0">
              <a:spcBef>
                <a:spcPts val="0"/>
              </a:spcBef>
              <a:spcAft>
                <a:spcPts val="0"/>
              </a:spcAft>
              <a:buNone/>
            </a:pPr>
            <a:r>
              <a:rPr lang="en" sz="1000">
                <a:solidFill>
                  <a:srgbClr val="182C3F"/>
                </a:solidFill>
                <a:latin typeface="DM Sans"/>
                <a:ea typeface="DM Sans"/>
                <a:cs typeface="DM Sans"/>
                <a:sym typeface="DM Sans"/>
              </a:rPr>
              <a:t>Use of white space is important for the RiverMeadow brand. Do not overuse the gradients.</a:t>
            </a:r>
            <a:endParaRPr sz="1000">
              <a:solidFill>
                <a:srgbClr val="182C3F"/>
              </a:solidFill>
              <a:latin typeface="DM Sans"/>
              <a:ea typeface="DM Sans"/>
              <a:cs typeface="DM Sans"/>
              <a:sym typeface="DM Sans"/>
            </a:endParaRPr>
          </a:p>
        </p:txBody>
      </p:sp>
      <p:sp>
        <p:nvSpPr>
          <p:cNvPr id="189" name="Google Shape;189;p24"/>
          <p:cNvSpPr/>
          <p:nvPr/>
        </p:nvSpPr>
        <p:spPr>
          <a:xfrm>
            <a:off x="3940556" y="1347919"/>
            <a:ext cx="1669800" cy="461700"/>
          </a:xfrm>
          <a:prstGeom prst="rect">
            <a:avLst/>
          </a:prstGeom>
          <a:noFill/>
          <a:ln w="9525" cap="flat" cmpd="sng">
            <a:solidFill>
              <a:srgbClr val="DDE5ED"/>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0" name="Google Shape;190;p24"/>
          <p:cNvSpPr/>
          <p:nvPr/>
        </p:nvSpPr>
        <p:spPr>
          <a:xfrm>
            <a:off x="3931219" y="317606"/>
            <a:ext cx="1688400" cy="1080600"/>
          </a:xfrm>
          <a:prstGeom prst="rect">
            <a:avLst/>
          </a:prstGeom>
          <a:gradFill>
            <a:gsLst>
              <a:gs pos="0">
                <a:srgbClr val="F1F8FF"/>
              </a:gs>
              <a:gs pos="100000">
                <a:srgbClr val="E2EFFF"/>
              </a:gs>
            </a:gsLst>
            <a:lin ang="5400012" scaled="0"/>
          </a:gradFill>
          <a:ln w="9525" cap="flat" cmpd="sng">
            <a:solidFill>
              <a:srgbClr val="DDE5ED"/>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1" name="Google Shape;191;p24"/>
          <p:cNvSpPr txBox="1"/>
          <p:nvPr/>
        </p:nvSpPr>
        <p:spPr>
          <a:xfrm>
            <a:off x="3931700" y="1892675"/>
            <a:ext cx="1688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a:solidFill>
                  <a:srgbClr val="28334A"/>
                </a:solidFill>
                <a:latin typeface="DM Sans"/>
                <a:ea typeface="DM Sans"/>
                <a:cs typeface="DM Sans"/>
                <a:sym typeface="DM Sans"/>
              </a:rPr>
              <a:t>HEX: #F1F8FFFF - #E2EFFFF</a:t>
            </a:r>
            <a:endParaRPr sz="1100" i="0" u="none" strike="noStrike" cap="none">
              <a:solidFill>
                <a:srgbClr val="28334A"/>
              </a:solidFill>
              <a:latin typeface="DM Sans"/>
              <a:ea typeface="DM Sans"/>
              <a:cs typeface="DM Sans"/>
              <a:sym typeface="DM Sans"/>
            </a:endParaRPr>
          </a:p>
        </p:txBody>
      </p:sp>
      <p:sp>
        <p:nvSpPr>
          <p:cNvPr id="192" name="Google Shape;192;p24"/>
          <p:cNvSpPr txBox="1"/>
          <p:nvPr/>
        </p:nvSpPr>
        <p:spPr>
          <a:xfrm>
            <a:off x="3931700" y="1449852"/>
            <a:ext cx="1793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a:solidFill>
                  <a:srgbClr val="28334A"/>
                </a:solidFill>
                <a:latin typeface="DM Sans SemiBold"/>
                <a:ea typeface="DM Sans SemiBold"/>
                <a:cs typeface="DM Sans SemiBold"/>
                <a:sym typeface="DM Sans SemiBold"/>
              </a:rPr>
              <a:t>Pale Blues</a:t>
            </a:r>
            <a:endParaRPr i="0" u="none" strike="noStrike" cap="none">
              <a:solidFill>
                <a:srgbClr val="28334A"/>
              </a:solidFill>
              <a:latin typeface="DM Sans SemiBold"/>
              <a:ea typeface="DM Sans SemiBold"/>
              <a:cs typeface="DM Sans SemiBold"/>
              <a:sym typeface="DM Sans SemiBold"/>
            </a:endParaRPr>
          </a:p>
        </p:txBody>
      </p:sp>
      <p:sp>
        <p:nvSpPr>
          <p:cNvPr id="193" name="Google Shape;193;p24"/>
          <p:cNvSpPr/>
          <p:nvPr/>
        </p:nvSpPr>
        <p:spPr>
          <a:xfrm>
            <a:off x="6485456" y="1347919"/>
            <a:ext cx="1669800" cy="461700"/>
          </a:xfrm>
          <a:prstGeom prst="rect">
            <a:avLst/>
          </a:prstGeom>
          <a:noFill/>
          <a:ln w="9525" cap="flat" cmpd="sng">
            <a:solidFill>
              <a:srgbClr val="E0E3FA"/>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4" name="Google Shape;194;p24"/>
          <p:cNvSpPr/>
          <p:nvPr/>
        </p:nvSpPr>
        <p:spPr>
          <a:xfrm>
            <a:off x="6476119" y="317606"/>
            <a:ext cx="1688400" cy="1080600"/>
          </a:xfrm>
          <a:prstGeom prst="rect">
            <a:avLst/>
          </a:prstGeom>
          <a:gradFill>
            <a:gsLst>
              <a:gs pos="0">
                <a:srgbClr val="DEF3EC"/>
              </a:gs>
              <a:gs pos="100000">
                <a:srgbClr val="E0E3FA"/>
              </a:gs>
            </a:gsLst>
            <a:lin ang="5400012"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5" name="Google Shape;195;p24"/>
          <p:cNvSpPr txBox="1"/>
          <p:nvPr/>
        </p:nvSpPr>
        <p:spPr>
          <a:xfrm>
            <a:off x="6476600" y="1892675"/>
            <a:ext cx="18288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a:solidFill>
                  <a:srgbClr val="182C3F"/>
                </a:solidFill>
                <a:latin typeface="DM Sans"/>
                <a:ea typeface="DM Sans"/>
                <a:cs typeface="DM Sans"/>
                <a:sym typeface="DM Sans"/>
              </a:rPr>
              <a:t>HEX: #DEF3ECFF - #E0E3fA</a:t>
            </a:r>
            <a:endParaRPr sz="1100" i="0" u="none" strike="noStrike" cap="none">
              <a:solidFill>
                <a:srgbClr val="182C3F"/>
              </a:solidFill>
              <a:latin typeface="DM Sans"/>
              <a:ea typeface="DM Sans"/>
              <a:cs typeface="DM Sans"/>
              <a:sym typeface="DM Sans"/>
            </a:endParaRPr>
          </a:p>
        </p:txBody>
      </p:sp>
      <p:sp>
        <p:nvSpPr>
          <p:cNvPr id="196" name="Google Shape;196;p24"/>
          <p:cNvSpPr txBox="1"/>
          <p:nvPr/>
        </p:nvSpPr>
        <p:spPr>
          <a:xfrm>
            <a:off x="6476600" y="1449852"/>
            <a:ext cx="1793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a:solidFill>
                  <a:srgbClr val="182C3F"/>
                </a:solidFill>
                <a:latin typeface="DM Sans SemiBold"/>
                <a:ea typeface="DM Sans SemiBold"/>
                <a:cs typeface="DM Sans SemiBold"/>
                <a:sym typeface="DM Sans SemiBold"/>
              </a:rPr>
              <a:t>Green-Purple</a:t>
            </a:r>
            <a:endParaRPr i="0" u="none" strike="noStrike" cap="none">
              <a:solidFill>
                <a:srgbClr val="182C3F"/>
              </a:solidFill>
              <a:latin typeface="DM Sans SemiBold"/>
              <a:ea typeface="DM Sans SemiBold"/>
              <a:cs typeface="DM Sans SemiBold"/>
              <a:sym typeface="DM Sans SemiBo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iver Meadow Brand Guidelines" id="{AC3C2028-CAB4-BE4D-AD51-E92505183952}" vid="{741BB70E-1145-2046-AE12-1EB08EAE866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13956</TotalTime>
  <Words>945</Words>
  <Application>Microsoft Macintosh PowerPoint</Application>
  <PresentationFormat>On-screen Show (16:9)</PresentationFormat>
  <Paragraphs>109</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DM Sans SemiBold</vt:lpstr>
      <vt:lpstr>Calibri</vt:lpstr>
      <vt:lpstr>DM Sans</vt:lpstr>
      <vt:lpstr>DM Sans Medium</vt:lpstr>
      <vt:lpstr>Ubuntu Medium</vt:lpstr>
      <vt:lpstr>DM Sans Light</vt:lpstr>
      <vt:lpstr>Arial</vt:lpstr>
      <vt:lpstr>Ubuntu</vt:lpstr>
      <vt:lpstr>Nunito Sans</vt:lpstr>
      <vt:lpstr>Nunito Sans SemiBold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Jill Hourani</cp:lastModifiedBy>
  <cp:revision>1</cp:revision>
  <dcterms:modified xsi:type="dcterms:W3CDTF">2024-09-20T16:50:14Z</dcterms:modified>
</cp:coreProperties>
</file>